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9" r:id="rId3"/>
    <p:sldId id="279" r:id="rId4"/>
    <p:sldId id="270" r:id="rId5"/>
    <p:sldId id="277" r:id="rId6"/>
    <p:sldId id="278" r:id="rId7"/>
    <p:sldId id="271" r:id="rId8"/>
    <p:sldId id="272" r:id="rId9"/>
    <p:sldId id="273" r:id="rId10"/>
    <p:sldId id="274" r:id="rId11"/>
    <p:sldId id="275" r:id="rId12"/>
    <p:sldId id="276" r:id="rId13"/>
    <p:sldId id="282" r:id="rId14"/>
    <p:sldId id="281" r:id="rId15"/>
    <p:sldId id="280" r:id="rId16"/>
    <p:sldId id="257" r:id="rId17"/>
    <p:sldId id="258" r:id="rId18"/>
    <p:sldId id="259" r:id="rId19"/>
    <p:sldId id="264" r:id="rId20"/>
    <p:sldId id="260" r:id="rId21"/>
    <p:sldId id="261" r:id="rId22"/>
    <p:sldId id="262" r:id="rId23"/>
    <p:sldId id="263" r:id="rId24"/>
    <p:sldId id="266" r:id="rId25"/>
    <p:sldId id="265" r:id="rId26"/>
    <p:sldId id="267" r:id="rId27"/>
    <p:sldId id="268"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arson, Lorrie" initials="PL" lastIdx="5" clrIdx="0">
    <p:extLst>
      <p:ext uri="{19B8F6BF-5375-455C-9EA6-DF929625EA0E}">
        <p15:presenceInfo xmlns:p15="http://schemas.microsoft.com/office/powerpoint/2012/main" userId="S-1-5-21-1394812041-624560013-1947940980-90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56" y="616"/>
      </p:cViewPr>
      <p:guideLst/>
    </p:cSldViewPr>
  </p:slideViewPr>
  <p:notesTextViewPr>
    <p:cViewPr>
      <p:scale>
        <a:sx n="200" d="100"/>
        <a:sy n="2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535285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66963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61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3506828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42638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1753437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3595074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12773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394098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9A9FDB-141F-4D6E-BF16-18BDEAD29CAF}"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214724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9A9FDB-141F-4D6E-BF16-18BDEAD29CAF}"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98241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9A9FDB-141F-4D6E-BF16-18BDEAD29CAF}" type="datetimeFigureOut">
              <a:rPr lang="en-US" smtClean="0"/>
              <a:t>6/5/2020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214241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9A9FDB-141F-4D6E-BF16-18BDEAD29CAF}" type="datetimeFigureOut">
              <a:rPr lang="en-US" smtClean="0"/>
              <a:t>6/5/2020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390445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A9FDB-141F-4D6E-BF16-18BDEAD29CAF}" type="datetimeFigureOut">
              <a:rPr lang="en-US" smtClean="0"/>
              <a:t>6/5/2020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29087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9A9FDB-141F-4D6E-BF16-18BDEAD29CAF}"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42E73-B015-4EDE-8CD0-18FAFD3CFC81}" type="slidenum">
              <a:rPr lang="en-US" smtClean="0"/>
              <a:t>‹#›</a:t>
            </a:fld>
            <a:endParaRPr lang="en-US"/>
          </a:p>
        </p:txBody>
      </p:sp>
    </p:spTree>
    <p:extLst>
      <p:ext uri="{BB962C8B-B14F-4D97-AF65-F5344CB8AC3E}">
        <p14:creationId xmlns:p14="http://schemas.microsoft.com/office/powerpoint/2010/main" val="282059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42E73-B015-4EDE-8CD0-18FAFD3CFC81}" type="slidenum">
              <a:rPr lang="en-US" smtClean="0"/>
              <a:t>‹#›</a:t>
            </a:fld>
            <a:endParaRPr lang="en-US"/>
          </a:p>
        </p:txBody>
      </p:sp>
      <p:sp>
        <p:nvSpPr>
          <p:cNvPr id="5" name="Date Placeholder 4"/>
          <p:cNvSpPr>
            <a:spLocks noGrp="1"/>
          </p:cNvSpPr>
          <p:nvPr>
            <p:ph type="dt" sz="half" idx="10"/>
          </p:nvPr>
        </p:nvSpPr>
        <p:spPr/>
        <p:txBody>
          <a:bodyPr/>
          <a:lstStyle/>
          <a:p>
            <a:fld id="{A29A9FDB-141F-4D6E-BF16-18BDEAD29CAF}" type="datetimeFigureOut">
              <a:rPr lang="en-US" smtClean="0"/>
              <a:t>6/5/2020</a:t>
            </a:fld>
            <a:endParaRPr lang="en-US"/>
          </a:p>
        </p:txBody>
      </p:sp>
    </p:spTree>
    <p:extLst>
      <p:ext uri="{BB962C8B-B14F-4D97-AF65-F5344CB8AC3E}">
        <p14:creationId xmlns:p14="http://schemas.microsoft.com/office/powerpoint/2010/main" val="2826850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A9FDB-141F-4D6E-BF16-18BDEAD29CAF}" type="datetimeFigureOut">
              <a:rPr lang="en-US" smtClean="0"/>
              <a:t>6/5/2020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0542E73-B015-4EDE-8CD0-18FAFD3CFC81}" type="slidenum">
              <a:rPr lang="en-US" smtClean="0"/>
              <a:t>‹#›</a:t>
            </a:fld>
            <a:endParaRPr lang="en-US"/>
          </a:p>
        </p:txBody>
      </p:sp>
    </p:spTree>
    <p:extLst>
      <p:ext uri="{BB962C8B-B14F-4D97-AF65-F5344CB8AC3E}">
        <p14:creationId xmlns:p14="http://schemas.microsoft.com/office/powerpoint/2010/main" val="38335287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Consolidated Plan &amp;</a:t>
            </a:r>
            <a:endParaRPr lang="en-US" dirty="0"/>
          </a:p>
        </p:txBody>
      </p:sp>
      <p:sp>
        <p:nvSpPr>
          <p:cNvPr id="5" name="Subtitle 2"/>
          <p:cNvSpPr>
            <a:spLocks noGrp="1"/>
          </p:cNvSpPr>
          <p:nvPr>
            <p:ph type="subTitle" idx="1"/>
          </p:nvPr>
        </p:nvSpPr>
        <p:spPr/>
        <p:txBody>
          <a:bodyPr>
            <a:normAutofit/>
          </a:bodyPr>
          <a:lstStyle/>
          <a:p>
            <a:pPr algn="ctr"/>
            <a:r>
              <a:rPr lang="en-US" sz="3200" b="1" dirty="0" smtClean="0"/>
              <a:t>HOUSING REHAB PROGRAM MANUAL</a:t>
            </a:r>
            <a:endParaRPr lang="en-US" sz="3200" b="1" dirty="0"/>
          </a:p>
        </p:txBody>
      </p:sp>
    </p:spTree>
    <p:extLst>
      <p:ext uri="{BB962C8B-B14F-4D97-AF65-F5344CB8AC3E}">
        <p14:creationId xmlns:p14="http://schemas.microsoft.com/office/powerpoint/2010/main" val="2203430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Needs Continued</a:t>
            </a:r>
          </a:p>
        </p:txBody>
      </p:sp>
      <p:sp>
        <p:nvSpPr>
          <p:cNvPr id="3" name="Content Placeholder 2"/>
          <p:cNvSpPr>
            <a:spLocks noGrp="1"/>
          </p:cNvSpPr>
          <p:nvPr>
            <p:ph idx="1"/>
          </p:nvPr>
        </p:nvSpPr>
        <p:spPr/>
        <p:txBody>
          <a:bodyPr/>
          <a:lstStyle/>
          <a:p>
            <a:pPr>
              <a:lnSpc>
                <a:spcPct val="150000"/>
              </a:lnSpc>
            </a:pPr>
            <a:r>
              <a:rPr lang="en-US" b="1" dirty="0"/>
              <a:t>Provide affordable housing opportunities for low-Moderate income </a:t>
            </a:r>
            <a:r>
              <a:rPr lang="en-US" b="1" dirty="0" smtClean="0"/>
              <a:t>households</a:t>
            </a:r>
            <a:endParaRPr lang="en-US" dirty="0"/>
          </a:p>
          <a:p>
            <a:pPr>
              <a:lnSpc>
                <a:spcPct val="150000"/>
              </a:lnSpc>
            </a:pPr>
            <a:r>
              <a:rPr lang="en-US" b="1" dirty="0"/>
              <a:t>-</a:t>
            </a:r>
            <a:r>
              <a:rPr lang="en-US" dirty="0"/>
              <a:t> Variety of affordable housing options such as rental assistance programs, workforce housing, as well as tiny homes were some ideas discussed</a:t>
            </a:r>
          </a:p>
          <a:p>
            <a:pPr>
              <a:lnSpc>
                <a:spcPct val="150000"/>
              </a:lnSpc>
            </a:pPr>
            <a:r>
              <a:rPr lang="en-US" b="1" dirty="0"/>
              <a:t>-</a:t>
            </a:r>
            <a:r>
              <a:rPr lang="en-US" dirty="0"/>
              <a:t>  Rent assistance through Tenant Based Rental Assistance programs</a:t>
            </a:r>
          </a:p>
          <a:p>
            <a:pPr>
              <a:lnSpc>
                <a:spcPct val="150000"/>
              </a:lnSpc>
            </a:pPr>
            <a:r>
              <a:rPr lang="en-US" b="1" dirty="0"/>
              <a:t>-</a:t>
            </a:r>
            <a:r>
              <a:rPr lang="en-US" dirty="0"/>
              <a:t>  Down Payment Assistance Programs</a:t>
            </a:r>
          </a:p>
          <a:p>
            <a:endParaRPr lang="en-US" dirty="0"/>
          </a:p>
        </p:txBody>
      </p:sp>
    </p:spTree>
    <p:extLst>
      <p:ext uri="{BB962C8B-B14F-4D97-AF65-F5344CB8AC3E}">
        <p14:creationId xmlns:p14="http://schemas.microsoft.com/office/powerpoint/2010/main" val="1314546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Needs (continued)</a:t>
            </a:r>
            <a:endParaRPr lang="en-US" dirty="0"/>
          </a:p>
        </p:txBody>
      </p:sp>
      <p:sp>
        <p:nvSpPr>
          <p:cNvPr id="3" name="Content Placeholder 2"/>
          <p:cNvSpPr>
            <a:spLocks noGrp="1"/>
          </p:cNvSpPr>
          <p:nvPr>
            <p:ph idx="1"/>
          </p:nvPr>
        </p:nvSpPr>
        <p:spPr/>
        <p:txBody>
          <a:bodyPr/>
          <a:lstStyle/>
          <a:p>
            <a:r>
              <a:rPr lang="en-US" b="1" dirty="0"/>
              <a:t>Reducing exposure to Lead Based </a:t>
            </a:r>
            <a:r>
              <a:rPr lang="en-US" b="1" dirty="0" smtClean="0"/>
              <a:t>Paint</a:t>
            </a:r>
          </a:p>
          <a:p>
            <a:endParaRPr lang="en-US" dirty="0"/>
          </a:p>
          <a:p>
            <a:pPr lvl="0"/>
            <a:r>
              <a:rPr lang="en-US" dirty="0"/>
              <a:t>Funds to support education, testing, </a:t>
            </a:r>
            <a:r>
              <a:rPr lang="en-US" dirty="0" smtClean="0"/>
              <a:t>rehabilitation</a:t>
            </a:r>
          </a:p>
          <a:p>
            <a:pPr lvl="0"/>
            <a:endParaRPr lang="en-US" dirty="0"/>
          </a:p>
          <a:p>
            <a:r>
              <a:rPr lang="en-US" b="1" dirty="0"/>
              <a:t>Continue to Support to Continuum of Service Providers to the Homeless</a:t>
            </a:r>
            <a:endParaRPr lang="en-US" dirty="0"/>
          </a:p>
          <a:p>
            <a:pPr lvl="0"/>
            <a:endParaRPr lang="en-US" dirty="0"/>
          </a:p>
        </p:txBody>
      </p:sp>
    </p:spTree>
    <p:extLst>
      <p:ext uri="{BB962C8B-B14F-4D97-AF65-F5344CB8AC3E}">
        <p14:creationId xmlns:p14="http://schemas.microsoft.com/office/powerpoint/2010/main" val="1921830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Manuals/Procedures</a:t>
            </a:r>
            <a:endParaRPr lang="en-US" dirty="0"/>
          </a:p>
        </p:txBody>
      </p:sp>
      <p:sp>
        <p:nvSpPr>
          <p:cNvPr id="3" name="Content Placeholder 2"/>
          <p:cNvSpPr>
            <a:spLocks noGrp="1"/>
          </p:cNvSpPr>
          <p:nvPr>
            <p:ph idx="1"/>
          </p:nvPr>
        </p:nvSpPr>
        <p:spPr/>
        <p:txBody>
          <a:bodyPr/>
          <a:lstStyle/>
          <a:p>
            <a:r>
              <a:rPr lang="en-US" dirty="0" smtClean="0"/>
              <a:t>Citizen Participation Plan</a:t>
            </a:r>
          </a:p>
          <a:p>
            <a:endParaRPr lang="en-US" dirty="0" smtClean="0"/>
          </a:p>
          <a:p>
            <a:r>
              <a:rPr lang="en-US" dirty="0" smtClean="0"/>
              <a:t>Housing Rehabilitation Program Manual</a:t>
            </a:r>
          </a:p>
          <a:p>
            <a:endParaRPr lang="en-US" dirty="0" smtClean="0"/>
          </a:p>
          <a:p>
            <a:r>
              <a:rPr lang="en-US" dirty="0" smtClean="0"/>
              <a:t>Code Enforcement Plan</a:t>
            </a:r>
          </a:p>
          <a:p>
            <a:endParaRPr lang="en-US" dirty="0" smtClean="0"/>
          </a:p>
          <a:p>
            <a:r>
              <a:rPr lang="en-US" dirty="0" smtClean="0"/>
              <a:t>HOME Program Manual</a:t>
            </a:r>
            <a:endParaRPr lang="en-US" dirty="0"/>
          </a:p>
        </p:txBody>
      </p:sp>
    </p:spTree>
    <p:extLst>
      <p:ext uri="{BB962C8B-B14F-4D97-AF65-F5344CB8AC3E}">
        <p14:creationId xmlns:p14="http://schemas.microsoft.com/office/powerpoint/2010/main" val="3118972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a:xfrm>
            <a:off x="677334" y="1490473"/>
            <a:ext cx="8596668" cy="4550890"/>
          </a:xfrm>
        </p:spPr>
        <p:txBody>
          <a:bodyPr>
            <a:normAutofit/>
          </a:bodyPr>
          <a:lstStyle/>
          <a:p>
            <a:r>
              <a:rPr lang="en-US" dirty="0" smtClean="0"/>
              <a:t>The CD Commission voiced support for approval of the Consolidated Plan and the Housing Rehabilitation Program guidelines</a:t>
            </a:r>
          </a:p>
          <a:p>
            <a:pPr marL="0" indent="0">
              <a:buNone/>
            </a:pPr>
            <a:endParaRPr lang="en-US" dirty="0" smtClean="0"/>
          </a:p>
          <a:p>
            <a:r>
              <a:rPr lang="en-US" dirty="0" smtClean="0"/>
              <a:t>Approval is recommended for:</a:t>
            </a:r>
          </a:p>
          <a:p>
            <a:pPr lvl="1"/>
            <a:r>
              <a:rPr lang="en-US" dirty="0" smtClean="0"/>
              <a:t>Ordinance approving the Consolidated Plan for FY2020-2024</a:t>
            </a:r>
          </a:p>
          <a:p>
            <a:pPr lvl="1"/>
            <a:r>
              <a:rPr lang="en-US" dirty="0" smtClean="0"/>
              <a:t>Resolution approving the Housing Rehabilitation Program Operational Guidelines</a:t>
            </a:r>
          </a:p>
          <a:p>
            <a:pPr marL="457200" lvl="1" indent="0">
              <a:buNone/>
            </a:pPr>
            <a:endParaRPr lang="en-US" dirty="0" smtClean="0"/>
          </a:p>
        </p:txBody>
      </p:sp>
    </p:spTree>
    <p:extLst>
      <p:ext uri="{BB962C8B-B14F-4D97-AF65-F5344CB8AC3E}">
        <p14:creationId xmlns:p14="http://schemas.microsoft.com/office/powerpoint/2010/main" val="3459566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CARES ACT    CDBG-CV </a:t>
            </a:r>
            <a:endParaRPr lang="en-US" dirty="0"/>
          </a:p>
        </p:txBody>
      </p:sp>
      <p:sp>
        <p:nvSpPr>
          <p:cNvPr id="3" name="Subtitle 2"/>
          <p:cNvSpPr>
            <a:spLocks noGrp="1"/>
          </p:cNvSpPr>
          <p:nvPr>
            <p:ph type="subTitle" idx="1"/>
          </p:nvPr>
        </p:nvSpPr>
        <p:spPr/>
        <p:txBody>
          <a:bodyPr>
            <a:normAutofit/>
          </a:bodyPr>
          <a:lstStyle/>
          <a:p>
            <a:pPr algn="ctr"/>
            <a:r>
              <a:rPr lang="en-US" sz="3200" b="1" dirty="0" smtClean="0"/>
              <a:t>COVID-19 PROGRAM MANUAL</a:t>
            </a:r>
            <a:endParaRPr lang="en-US" sz="3200" b="1" dirty="0"/>
          </a:p>
        </p:txBody>
      </p:sp>
    </p:spTree>
    <p:extLst>
      <p:ext uri="{BB962C8B-B14F-4D97-AF65-F5344CB8AC3E}">
        <p14:creationId xmlns:p14="http://schemas.microsoft.com/office/powerpoint/2010/main" val="1066775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a:xfrm>
            <a:off x="677334" y="1490473"/>
            <a:ext cx="8596668" cy="4550890"/>
          </a:xfrm>
        </p:spPr>
        <p:txBody>
          <a:bodyPr>
            <a:normAutofit/>
          </a:bodyPr>
          <a:lstStyle/>
          <a:p>
            <a:r>
              <a:rPr lang="en-US" dirty="0" smtClean="0"/>
              <a:t>Programs were developed to meet the community needs, help those not already served by other programs, and respond directly to the pandemic</a:t>
            </a:r>
          </a:p>
          <a:p>
            <a:endParaRPr lang="en-US" dirty="0" smtClean="0"/>
          </a:p>
          <a:p>
            <a:r>
              <a:rPr lang="en-US" dirty="0" smtClean="0"/>
              <a:t>Community Development Commission considered the programs at its meeting and recommended approval. </a:t>
            </a:r>
          </a:p>
          <a:p>
            <a:pPr marL="0" indent="0">
              <a:buNone/>
            </a:pPr>
            <a:endParaRPr lang="en-US" dirty="0" smtClean="0"/>
          </a:p>
          <a:p>
            <a:r>
              <a:rPr lang="en-US" dirty="0" smtClean="0"/>
              <a:t>Approval is recommended for:</a:t>
            </a:r>
          </a:p>
          <a:p>
            <a:pPr lvl="1"/>
            <a:r>
              <a:rPr lang="en-US" dirty="0" smtClean="0"/>
              <a:t>Resolution approving the COVID-19 Program Manual</a:t>
            </a:r>
          </a:p>
          <a:p>
            <a:pPr lvl="1"/>
            <a:endParaRPr lang="en-US" dirty="0" smtClean="0"/>
          </a:p>
        </p:txBody>
      </p:sp>
    </p:spTree>
    <p:extLst>
      <p:ext uri="{BB962C8B-B14F-4D97-AF65-F5344CB8AC3E}">
        <p14:creationId xmlns:p14="http://schemas.microsoft.com/office/powerpoint/2010/main" val="3937598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77333" y="1681018"/>
            <a:ext cx="9094739" cy="5176981"/>
          </a:xfrm>
        </p:spPr>
        <p:txBody>
          <a:bodyPr>
            <a:normAutofit fontScale="92500" lnSpcReduction="10000"/>
          </a:bodyPr>
          <a:lstStyle/>
          <a:p>
            <a:r>
              <a:rPr lang="en-US" dirty="0" smtClean="0"/>
              <a:t>April 2, 2020 received funding notification of $294,966</a:t>
            </a:r>
          </a:p>
          <a:p>
            <a:endParaRPr lang="en-US" dirty="0" smtClean="0"/>
          </a:p>
          <a:p>
            <a:r>
              <a:rPr lang="en-US" dirty="0" smtClean="0"/>
              <a:t>April 28, 2020 CD Commission updated on grant and process</a:t>
            </a:r>
          </a:p>
          <a:p>
            <a:endParaRPr lang="en-US" dirty="0" smtClean="0"/>
          </a:p>
          <a:p>
            <a:r>
              <a:rPr lang="en-US" dirty="0" smtClean="0"/>
              <a:t>May 18, 2020 Public hearing held by City Council for amendment to the FY 2019/2020 Annual Action Plan and Citizen Participation Plan</a:t>
            </a:r>
          </a:p>
          <a:p>
            <a:endParaRPr lang="en-US" dirty="0" smtClean="0"/>
          </a:p>
          <a:p>
            <a:r>
              <a:rPr lang="en-US" dirty="0" smtClean="0"/>
              <a:t>May 26, 2020 City Council approved Annual Action Plan and Citizen Participation Plan amendment</a:t>
            </a:r>
          </a:p>
          <a:p>
            <a:endParaRPr lang="en-US" dirty="0" smtClean="0"/>
          </a:p>
          <a:p>
            <a:r>
              <a:rPr lang="en-US" dirty="0" smtClean="0"/>
              <a:t>May 27, 2020 Community Development Commission reviews and makes recommendation to City Council</a:t>
            </a:r>
          </a:p>
          <a:p>
            <a:endParaRPr lang="en-US" dirty="0" smtClean="0"/>
          </a:p>
          <a:p>
            <a:r>
              <a:rPr lang="en-US" dirty="0" smtClean="0"/>
              <a:t>June 1, 2020 – City Council Committee of the Whole reviews and makes recommendation</a:t>
            </a:r>
            <a:endParaRPr lang="en-US" dirty="0"/>
          </a:p>
        </p:txBody>
      </p:sp>
    </p:spTree>
    <p:extLst>
      <p:ext uri="{BB962C8B-B14F-4D97-AF65-F5344CB8AC3E}">
        <p14:creationId xmlns:p14="http://schemas.microsoft.com/office/powerpoint/2010/main" val="174887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HUD Guidance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Funds </a:t>
            </a:r>
            <a:r>
              <a:rPr lang="en-US" dirty="0"/>
              <a:t>are to be used to prevent,  </a:t>
            </a:r>
            <a:r>
              <a:rPr lang="en-US" dirty="0" smtClean="0"/>
              <a:t>prepare</a:t>
            </a:r>
            <a:r>
              <a:rPr lang="en-US" dirty="0"/>
              <a:t>, and respond to the COVID-19 pandemic.</a:t>
            </a:r>
          </a:p>
          <a:p>
            <a:endParaRPr lang="en-US" dirty="0" smtClean="0"/>
          </a:p>
          <a:p>
            <a:r>
              <a:rPr lang="en-US" dirty="0" smtClean="0"/>
              <a:t>Communities </a:t>
            </a:r>
            <a:r>
              <a:rPr lang="en-US" dirty="0"/>
              <a:t>are to work in partnership with public health and other agencies  to address the greatest unmet need</a:t>
            </a:r>
          </a:p>
          <a:p>
            <a:endParaRPr lang="en-US" dirty="0" smtClean="0"/>
          </a:p>
          <a:p>
            <a:r>
              <a:rPr lang="en-US" dirty="0" smtClean="0"/>
              <a:t>Programs </a:t>
            </a:r>
            <a:r>
              <a:rPr lang="en-US" dirty="0"/>
              <a:t>should not duplicate other </a:t>
            </a:r>
            <a:r>
              <a:rPr lang="en-US" dirty="0" smtClean="0"/>
              <a:t>benefits</a:t>
            </a:r>
          </a:p>
          <a:p>
            <a:endParaRPr lang="en-US" dirty="0"/>
          </a:p>
          <a:p>
            <a:r>
              <a:rPr lang="en-US" dirty="0" smtClean="0"/>
              <a:t>Communities are encouraged to move forward with programs and to not wait for final guidance from HUD</a:t>
            </a:r>
          </a:p>
          <a:p>
            <a:endParaRPr lang="en-US" dirty="0" smtClean="0"/>
          </a:p>
          <a:p>
            <a:r>
              <a:rPr lang="en-US" dirty="0" smtClean="0"/>
              <a:t>HUD waivers available to allow flexibility </a:t>
            </a:r>
            <a:endParaRPr lang="en-US" dirty="0"/>
          </a:p>
        </p:txBody>
      </p:sp>
    </p:spTree>
    <p:extLst>
      <p:ext uri="{BB962C8B-B14F-4D97-AF65-F5344CB8AC3E}">
        <p14:creationId xmlns:p14="http://schemas.microsoft.com/office/powerpoint/2010/main" val="3763608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Outreach</a:t>
            </a:r>
            <a:endParaRPr lang="en-US" dirty="0"/>
          </a:p>
        </p:txBody>
      </p:sp>
      <p:sp>
        <p:nvSpPr>
          <p:cNvPr id="3" name="Content Placeholder 2"/>
          <p:cNvSpPr>
            <a:spLocks noGrp="1"/>
          </p:cNvSpPr>
          <p:nvPr>
            <p:ph idx="1"/>
          </p:nvPr>
        </p:nvSpPr>
        <p:spPr>
          <a:xfrm>
            <a:off x="677334" y="1616364"/>
            <a:ext cx="8596668" cy="4832561"/>
          </a:xfrm>
        </p:spPr>
        <p:txBody>
          <a:bodyPr>
            <a:normAutofit lnSpcReduction="10000"/>
          </a:bodyPr>
          <a:lstStyle/>
          <a:p>
            <a:r>
              <a:rPr lang="en-US" dirty="0" smtClean="0"/>
              <a:t>Black Chamber of Commerce </a:t>
            </a:r>
          </a:p>
          <a:p>
            <a:r>
              <a:rPr lang="en-US" dirty="0" smtClean="0"/>
              <a:t>City of Champaign</a:t>
            </a:r>
          </a:p>
          <a:p>
            <a:r>
              <a:rPr lang="en-US" dirty="0" smtClean="0"/>
              <a:t>Champaign County Regional Plan Commission</a:t>
            </a:r>
          </a:p>
          <a:p>
            <a:r>
              <a:rPr lang="en-US" dirty="0" smtClean="0"/>
              <a:t>Cunningham Township</a:t>
            </a:r>
          </a:p>
          <a:p>
            <a:r>
              <a:rPr lang="en-US" dirty="0" smtClean="0"/>
              <a:t>Village of Rantoul</a:t>
            </a:r>
          </a:p>
          <a:p>
            <a:r>
              <a:rPr lang="en-US" dirty="0" smtClean="0"/>
              <a:t>City of Danville</a:t>
            </a:r>
          </a:p>
          <a:p>
            <a:r>
              <a:rPr lang="en-US" dirty="0" smtClean="0"/>
              <a:t>Housing Authority of Champaign Co</a:t>
            </a:r>
          </a:p>
          <a:p>
            <a:r>
              <a:rPr lang="en-US" dirty="0" smtClean="0"/>
              <a:t>Social Service Agencies</a:t>
            </a:r>
          </a:p>
          <a:p>
            <a:r>
              <a:rPr lang="en-US" dirty="0" smtClean="0"/>
              <a:t>Homeless Service Providers</a:t>
            </a:r>
          </a:p>
          <a:p>
            <a:r>
              <a:rPr lang="en-US" dirty="0" smtClean="0"/>
              <a:t>Champaign Urbana Public Health</a:t>
            </a:r>
          </a:p>
          <a:p>
            <a:r>
              <a:rPr lang="en-US" dirty="0" smtClean="0"/>
              <a:t>Small Business Association</a:t>
            </a:r>
          </a:p>
          <a:p>
            <a:r>
              <a:rPr lang="en-US" dirty="0" smtClean="0"/>
              <a:t>Economic Development Groups</a:t>
            </a:r>
          </a:p>
          <a:p>
            <a:r>
              <a:rPr lang="en-US" dirty="0" smtClean="0"/>
              <a:t>Businesses</a:t>
            </a:r>
          </a:p>
          <a:p>
            <a:endParaRPr lang="en-US" dirty="0" smtClean="0"/>
          </a:p>
        </p:txBody>
      </p:sp>
    </p:spTree>
    <p:extLst>
      <p:ext uri="{BB962C8B-B14F-4D97-AF65-F5344CB8AC3E}">
        <p14:creationId xmlns:p14="http://schemas.microsoft.com/office/powerpoint/2010/main" val="602924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Council Direction</a:t>
            </a:r>
            <a:endParaRPr lang="en-US" dirty="0"/>
          </a:p>
        </p:txBody>
      </p:sp>
      <p:sp>
        <p:nvSpPr>
          <p:cNvPr id="3" name="Content Placeholder 2"/>
          <p:cNvSpPr>
            <a:spLocks noGrp="1"/>
          </p:cNvSpPr>
          <p:nvPr>
            <p:ph idx="1"/>
          </p:nvPr>
        </p:nvSpPr>
        <p:spPr/>
        <p:txBody>
          <a:bodyPr/>
          <a:lstStyle/>
          <a:p>
            <a:pPr>
              <a:lnSpc>
                <a:spcPct val="150000"/>
              </a:lnSpc>
            </a:pPr>
            <a:r>
              <a:rPr lang="en-US" dirty="0" smtClean="0"/>
              <a:t>May 18, 2020 Council directed staff to look at programs to address:</a:t>
            </a:r>
          </a:p>
          <a:p>
            <a:pPr lvl="1">
              <a:lnSpc>
                <a:spcPct val="150000"/>
              </a:lnSpc>
            </a:pPr>
            <a:r>
              <a:rPr lang="en-US" sz="1800" dirty="0" smtClean="0"/>
              <a:t>Small Business Economic Development Assistance</a:t>
            </a:r>
          </a:p>
          <a:p>
            <a:pPr lvl="1">
              <a:lnSpc>
                <a:spcPct val="150000"/>
              </a:lnSpc>
            </a:pPr>
            <a:r>
              <a:rPr lang="en-US" sz="1800" dirty="0" smtClean="0"/>
              <a:t>Affordable Housing </a:t>
            </a:r>
          </a:p>
          <a:p>
            <a:pPr lvl="1">
              <a:lnSpc>
                <a:spcPct val="150000"/>
              </a:lnSpc>
            </a:pPr>
            <a:r>
              <a:rPr lang="en-US" sz="1800" dirty="0" smtClean="0"/>
              <a:t>Overcrowding Issues</a:t>
            </a:r>
          </a:p>
          <a:p>
            <a:pPr lvl="1">
              <a:lnSpc>
                <a:spcPct val="150000"/>
              </a:lnSpc>
            </a:pPr>
            <a:r>
              <a:rPr lang="en-US" sz="1800" dirty="0" smtClean="0"/>
              <a:t>Barriers to Housing</a:t>
            </a:r>
          </a:p>
          <a:p>
            <a:pPr lvl="1">
              <a:lnSpc>
                <a:spcPct val="150000"/>
              </a:lnSpc>
            </a:pPr>
            <a:r>
              <a:rPr lang="en-US" sz="1800" dirty="0" smtClean="0"/>
              <a:t>Creative Program Marketing</a:t>
            </a:r>
            <a:endParaRPr lang="en-US" sz="1800" dirty="0"/>
          </a:p>
        </p:txBody>
      </p:sp>
    </p:spTree>
    <p:extLst>
      <p:ext uri="{BB962C8B-B14F-4D97-AF65-F5344CB8AC3E}">
        <p14:creationId xmlns:p14="http://schemas.microsoft.com/office/powerpoint/2010/main" val="451220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Consolidated Plan	</a:t>
            </a:r>
            <a:endParaRPr lang="en-US" dirty="0"/>
          </a:p>
        </p:txBody>
      </p:sp>
      <p:sp>
        <p:nvSpPr>
          <p:cNvPr id="4" name="Content Placeholder 3"/>
          <p:cNvSpPr>
            <a:spLocks noGrp="1"/>
          </p:cNvSpPr>
          <p:nvPr>
            <p:ph idx="1"/>
          </p:nvPr>
        </p:nvSpPr>
        <p:spPr>
          <a:xfrm>
            <a:off x="677334" y="1668379"/>
            <a:ext cx="8596668" cy="4372983"/>
          </a:xfrm>
        </p:spPr>
        <p:txBody>
          <a:bodyPr/>
          <a:lstStyle/>
          <a:p>
            <a:pPr marL="0" indent="0">
              <a:lnSpc>
                <a:spcPct val="150000"/>
              </a:lnSpc>
              <a:buNone/>
            </a:pPr>
            <a:r>
              <a:rPr lang="en-US" dirty="0" smtClean="0"/>
              <a:t>The F</a:t>
            </a:r>
            <a:r>
              <a:rPr lang="en-US" dirty="0"/>
              <a:t>ive Year Consolidated Plan is required by the Department of Housing and Urban Development that guides program planning and implementation of the CDBG and HOME funds.  </a:t>
            </a:r>
            <a:r>
              <a:rPr lang="en-US" dirty="0" smtClean="0"/>
              <a:t>As </a:t>
            </a:r>
            <a:r>
              <a:rPr lang="en-US" dirty="0"/>
              <a:t>the lead agency for the HOME funds, </a:t>
            </a:r>
            <a:r>
              <a:rPr lang="en-US" dirty="0" smtClean="0"/>
              <a:t>Urbana is  </a:t>
            </a:r>
            <a:r>
              <a:rPr lang="en-US" dirty="0"/>
              <a:t>responsible for the implementation of the plan.  Each City is responsible for its CDBG funding allocations, however, Champaign’s is attached to this plan.  Staff from the City of Urbana and Champaign, Champaign County RPC, as well as other stakeholders provided input on the plan.  Community plans such as C-U Public Health Community Plan and Champaign Co Housing Authority Move to Work Plan were also reviewed.</a:t>
            </a:r>
          </a:p>
        </p:txBody>
      </p:sp>
    </p:spTree>
    <p:extLst>
      <p:ext uri="{BB962C8B-B14F-4D97-AF65-F5344CB8AC3E}">
        <p14:creationId xmlns:p14="http://schemas.microsoft.com/office/powerpoint/2010/main" val="449047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Unmet Needs</a:t>
            </a:r>
            <a:endParaRPr lang="en-US" dirty="0"/>
          </a:p>
        </p:txBody>
      </p:sp>
      <p:sp>
        <p:nvSpPr>
          <p:cNvPr id="3" name="Content Placeholder 2"/>
          <p:cNvSpPr>
            <a:spLocks noGrp="1"/>
          </p:cNvSpPr>
          <p:nvPr>
            <p:ph idx="1"/>
          </p:nvPr>
        </p:nvSpPr>
        <p:spPr/>
        <p:txBody>
          <a:bodyPr/>
          <a:lstStyle/>
          <a:p>
            <a:r>
              <a:rPr lang="en-US" dirty="0" smtClean="0"/>
              <a:t>Housing Security to include rent, mortgage, and utility assistance</a:t>
            </a:r>
          </a:p>
          <a:p>
            <a:endParaRPr lang="en-US" dirty="0" smtClean="0"/>
          </a:p>
          <a:p>
            <a:r>
              <a:rPr lang="en-US" dirty="0" smtClean="0"/>
              <a:t>Small Business Assistance such as working capital, rehabilitation, retooling</a:t>
            </a:r>
            <a:endParaRPr lang="en-US" dirty="0"/>
          </a:p>
        </p:txBody>
      </p:sp>
    </p:spTree>
    <p:extLst>
      <p:ext uri="{BB962C8B-B14F-4D97-AF65-F5344CB8AC3E}">
        <p14:creationId xmlns:p14="http://schemas.microsoft.com/office/powerpoint/2010/main" val="91453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Assistance</a:t>
            </a:r>
            <a:endParaRPr lang="en-US" dirty="0"/>
          </a:p>
        </p:txBody>
      </p:sp>
      <p:sp>
        <p:nvSpPr>
          <p:cNvPr id="3" name="Content Placeholder 2"/>
          <p:cNvSpPr>
            <a:spLocks noGrp="1"/>
          </p:cNvSpPr>
          <p:nvPr>
            <p:ph idx="1"/>
          </p:nvPr>
        </p:nvSpPr>
        <p:spPr/>
        <p:txBody>
          <a:bodyPr/>
          <a:lstStyle/>
          <a:p>
            <a:r>
              <a:rPr lang="en-US" dirty="0" smtClean="0"/>
              <a:t>Two programs are being recommended</a:t>
            </a:r>
          </a:p>
          <a:p>
            <a:endParaRPr lang="en-US" dirty="0"/>
          </a:p>
          <a:p>
            <a:r>
              <a:rPr lang="en-US" dirty="0" smtClean="0"/>
              <a:t>Housing Subsidy</a:t>
            </a:r>
          </a:p>
          <a:p>
            <a:endParaRPr lang="en-US" dirty="0"/>
          </a:p>
          <a:p>
            <a:r>
              <a:rPr lang="en-US" dirty="0" smtClean="0"/>
              <a:t>COVID-19 TBRA</a:t>
            </a:r>
            <a:endParaRPr lang="en-US" dirty="0"/>
          </a:p>
        </p:txBody>
      </p:sp>
    </p:spTree>
    <p:extLst>
      <p:ext uri="{BB962C8B-B14F-4D97-AF65-F5344CB8AC3E}">
        <p14:creationId xmlns:p14="http://schemas.microsoft.com/office/powerpoint/2010/main" val="429917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Assistance Program	</a:t>
            </a:r>
            <a:endParaRPr lang="en-US" dirty="0"/>
          </a:p>
        </p:txBody>
      </p:sp>
      <p:sp>
        <p:nvSpPr>
          <p:cNvPr id="3" name="Content Placeholder 2"/>
          <p:cNvSpPr>
            <a:spLocks noGrp="1"/>
          </p:cNvSpPr>
          <p:nvPr>
            <p:ph idx="1"/>
          </p:nvPr>
        </p:nvSpPr>
        <p:spPr/>
        <p:txBody>
          <a:bodyPr>
            <a:normAutofit lnSpcReduction="10000"/>
          </a:bodyPr>
          <a:lstStyle/>
          <a:p>
            <a:r>
              <a:rPr lang="en-US" dirty="0" smtClean="0"/>
              <a:t>Subsistence Payments-Public Service Activity which allows for a one-time or short term (no more than three months) emergency payment on behalf of individuals or families for the purpose of preventing homelessness</a:t>
            </a:r>
          </a:p>
          <a:p>
            <a:endParaRPr lang="en-US" dirty="0" smtClean="0"/>
          </a:p>
          <a:p>
            <a:r>
              <a:rPr lang="en-US" dirty="0" smtClean="0"/>
              <a:t>Program will be marketed through the local Community Reinvestment Banks, Social Service Providers, United Way, Rental Registry, Non Profit Agencies, Cunningham Township, Social Media </a:t>
            </a:r>
          </a:p>
          <a:p>
            <a:endParaRPr lang="en-US" dirty="0"/>
          </a:p>
          <a:p>
            <a:r>
              <a:rPr lang="en-US" dirty="0" smtClean="0"/>
              <a:t>Payments will be made to the Mortgage Company, Leasing Agency, Landlord, and/or Utility Company</a:t>
            </a:r>
          </a:p>
          <a:p>
            <a:pPr lvl="1"/>
            <a:r>
              <a:rPr lang="en-US" dirty="0" smtClean="0"/>
              <a:t>Current on Housing </a:t>
            </a:r>
          </a:p>
          <a:p>
            <a:pPr lvl="1"/>
            <a:r>
              <a:rPr lang="en-US" dirty="0" smtClean="0"/>
              <a:t>Current on Utilities </a:t>
            </a:r>
          </a:p>
        </p:txBody>
      </p:sp>
    </p:spTree>
    <p:extLst>
      <p:ext uri="{BB962C8B-B14F-4D97-AF65-F5344CB8AC3E}">
        <p14:creationId xmlns:p14="http://schemas.microsoft.com/office/powerpoint/2010/main" val="3612357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COVID-19 Tenant Based Rental Assistance 	</a:t>
            </a:r>
            <a:endParaRPr lang="en-US" dirty="0"/>
          </a:p>
        </p:txBody>
      </p:sp>
      <p:sp>
        <p:nvSpPr>
          <p:cNvPr id="3" name="Content Placeholder 2"/>
          <p:cNvSpPr>
            <a:spLocks noGrp="1"/>
          </p:cNvSpPr>
          <p:nvPr>
            <p:ph idx="1"/>
          </p:nvPr>
        </p:nvSpPr>
        <p:spPr/>
        <p:txBody>
          <a:bodyPr/>
          <a:lstStyle/>
          <a:p>
            <a:r>
              <a:rPr lang="en-US" dirty="0" smtClean="0"/>
              <a:t>HOME Program Waiver allows for a short term TBRA program through 12/31/2020 </a:t>
            </a:r>
          </a:p>
          <a:p>
            <a:endParaRPr lang="en-US" dirty="0" smtClean="0"/>
          </a:p>
          <a:p>
            <a:r>
              <a:rPr lang="en-US" dirty="0" smtClean="0"/>
              <a:t>Champaign Co Regional Planning Commission currently administers TBRA program for the Consortium</a:t>
            </a:r>
          </a:p>
          <a:p>
            <a:endParaRPr lang="en-US" dirty="0" smtClean="0"/>
          </a:p>
          <a:p>
            <a:r>
              <a:rPr lang="en-US" dirty="0" smtClean="0"/>
              <a:t>Designed program to meet those needing assistance longer than 3 months</a:t>
            </a:r>
          </a:p>
          <a:p>
            <a:endParaRPr lang="en-US" dirty="0"/>
          </a:p>
        </p:txBody>
      </p:sp>
    </p:spTree>
    <p:extLst>
      <p:ext uri="{BB962C8B-B14F-4D97-AF65-F5344CB8AC3E}">
        <p14:creationId xmlns:p14="http://schemas.microsoft.com/office/powerpoint/2010/main" val="3359273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Program 	</a:t>
            </a:r>
            <a:endParaRPr lang="en-US" dirty="0"/>
          </a:p>
        </p:txBody>
      </p:sp>
      <p:sp>
        <p:nvSpPr>
          <p:cNvPr id="3" name="Content Placeholder 2"/>
          <p:cNvSpPr>
            <a:spLocks noGrp="1"/>
          </p:cNvSpPr>
          <p:nvPr>
            <p:ph idx="1"/>
          </p:nvPr>
        </p:nvSpPr>
        <p:spPr>
          <a:xfrm>
            <a:off x="670829" y="1550990"/>
            <a:ext cx="8596668" cy="1016720"/>
          </a:xfrm>
        </p:spPr>
        <p:txBody>
          <a:bodyPr/>
          <a:lstStyle/>
          <a:p>
            <a:r>
              <a:rPr lang="en-US" dirty="0" smtClean="0"/>
              <a:t>All programs must serve low- moderate income households – 80% or below</a:t>
            </a:r>
          </a:p>
          <a:p>
            <a:r>
              <a:rPr lang="en-US" dirty="0" smtClean="0"/>
              <a:t>TBRA assists those making 60% or below</a:t>
            </a:r>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90868392"/>
              </p:ext>
            </p:extLst>
          </p:nvPr>
        </p:nvGraphicFramePr>
        <p:xfrm>
          <a:off x="1477817" y="2375954"/>
          <a:ext cx="6225309" cy="4036340"/>
        </p:xfrm>
        <a:graphic>
          <a:graphicData uri="http://schemas.openxmlformats.org/drawingml/2006/table">
            <a:tbl>
              <a:tblPr>
                <a:tableStyleId>{5C22544A-7EE6-4342-B048-85BDC9FD1C3A}</a:tableStyleId>
              </a:tblPr>
              <a:tblGrid>
                <a:gridCol w="2280252">
                  <a:extLst>
                    <a:ext uri="{9D8B030D-6E8A-4147-A177-3AD203B41FA5}">
                      <a16:colId xmlns:a16="http://schemas.microsoft.com/office/drawing/2014/main" val="199229629"/>
                    </a:ext>
                  </a:extLst>
                </a:gridCol>
                <a:gridCol w="1890126">
                  <a:extLst>
                    <a:ext uri="{9D8B030D-6E8A-4147-A177-3AD203B41FA5}">
                      <a16:colId xmlns:a16="http://schemas.microsoft.com/office/drawing/2014/main" val="4040977076"/>
                    </a:ext>
                  </a:extLst>
                </a:gridCol>
                <a:gridCol w="2054931">
                  <a:extLst>
                    <a:ext uri="{9D8B030D-6E8A-4147-A177-3AD203B41FA5}">
                      <a16:colId xmlns:a16="http://schemas.microsoft.com/office/drawing/2014/main" val="2206775726"/>
                    </a:ext>
                  </a:extLst>
                </a:gridCol>
              </a:tblGrid>
              <a:tr h="161727">
                <a:tc>
                  <a:txBody>
                    <a:bodyPr/>
                    <a:lstStyle/>
                    <a:p>
                      <a:pPr marL="0" marR="0" algn="ctr">
                        <a:spcBef>
                          <a:spcPts val="0"/>
                        </a:spcBef>
                        <a:spcAft>
                          <a:spcPts val="0"/>
                        </a:spcAft>
                      </a:pPr>
                      <a:r>
                        <a:rPr lang="en-US" sz="1400" dirty="0">
                          <a:effectLst/>
                        </a:rPr>
                        <a:t>Family Size</a:t>
                      </a:r>
                      <a:endParaRPr lang="en-US" sz="1400" dirty="0">
                        <a:effectLst/>
                        <a:latin typeface="Times New Roman" panose="02020603050405020304" pitchFamily="18" charset="0"/>
                        <a:ea typeface="Times New Roman" panose="02020603050405020304" pitchFamily="18" charset="0"/>
                      </a:endParaRPr>
                    </a:p>
                  </a:txBody>
                  <a:tcPr marL="66161" marR="66161" marT="0" marB="0"/>
                </a:tc>
                <a:tc>
                  <a:txBody>
                    <a:bodyPr/>
                    <a:lstStyle/>
                    <a:p>
                      <a:pPr marL="0" marR="0" algn="ctr">
                        <a:spcBef>
                          <a:spcPts val="0"/>
                        </a:spcBef>
                        <a:spcAft>
                          <a:spcPts val="0"/>
                        </a:spcAft>
                      </a:pPr>
                      <a:r>
                        <a:rPr lang="en-US" sz="1400" dirty="0">
                          <a:effectLst/>
                        </a:rPr>
                        <a:t>60% MFI</a:t>
                      </a:r>
                      <a:endParaRPr lang="en-US" sz="1400" dirty="0">
                        <a:effectLst/>
                        <a:latin typeface="Times New Roman" panose="02020603050405020304" pitchFamily="18" charset="0"/>
                        <a:ea typeface="Times New Roman" panose="02020603050405020304" pitchFamily="18" charset="0"/>
                      </a:endParaRPr>
                    </a:p>
                  </a:txBody>
                  <a:tcPr marL="66161" marR="66161" marT="0" marB="0"/>
                </a:tc>
                <a:tc>
                  <a:txBody>
                    <a:bodyPr/>
                    <a:lstStyle/>
                    <a:p>
                      <a:pPr marL="0" marR="0" algn="ctr">
                        <a:spcBef>
                          <a:spcPts val="0"/>
                        </a:spcBef>
                        <a:spcAft>
                          <a:spcPts val="0"/>
                        </a:spcAft>
                      </a:pPr>
                      <a:r>
                        <a:rPr lang="en-US" sz="1400" dirty="0">
                          <a:effectLst/>
                        </a:rPr>
                        <a:t>80% MFI</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3583327014"/>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1 </a:t>
                      </a:r>
                      <a:r>
                        <a:rPr lang="fr-FR" sz="1400" dirty="0" err="1" smtClean="0">
                          <a:effectLst/>
                        </a:rPr>
                        <a:t>person</a:t>
                      </a:r>
                      <a:endParaRPr lang="en-US" sz="1400" dirty="0">
                        <a:effectLst/>
                      </a:endParaRPr>
                    </a:p>
                  </a:txBody>
                  <a:tcPr marL="66161" marR="66161" marT="0" marB="0"/>
                </a:tc>
                <a:tc>
                  <a:txBody>
                    <a:bodyPr/>
                    <a:lstStyle/>
                    <a:p>
                      <a:pPr marL="0" marR="0" algn="ctr">
                        <a:spcBef>
                          <a:spcPts val="0"/>
                        </a:spcBef>
                        <a:spcAft>
                          <a:spcPts val="0"/>
                        </a:spcAft>
                      </a:pPr>
                      <a:r>
                        <a:rPr lang="en-US" sz="1400" dirty="0">
                          <a:effectLst/>
                        </a:rPr>
                        <a:t>35,150</a:t>
                      </a:r>
                      <a:endParaRPr lang="en-US" sz="1400" dirty="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a:effectLst/>
                        </a:rPr>
                        <a:t> </a:t>
                      </a:r>
                      <a:endParaRPr lang="en-US" sz="1400">
                        <a:effectLst/>
                      </a:endParaRPr>
                    </a:p>
                    <a:p>
                      <a:pPr marL="0" marR="0" algn="ctr">
                        <a:spcBef>
                          <a:spcPts val="0"/>
                        </a:spcBef>
                        <a:spcAft>
                          <a:spcPts val="0"/>
                        </a:spcAft>
                      </a:pPr>
                      <a:r>
                        <a:rPr lang="fr-FR" sz="1400">
                          <a:effectLst/>
                        </a:rPr>
                        <a:t>46,850</a:t>
                      </a:r>
                      <a:endParaRPr lang="en-US" sz="140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1936767170"/>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2 </a:t>
                      </a:r>
                      <a:r>
                        <a:rPr lang="fr-FR" sz="1400" dirty="0" err="1" smtClean="0">
                          <a:effectLst/>
                        </a:rPr>
                        <a:t>persons</a:t>
                      </a:r>
                      <a:endParaRPr lang="en-US" sz="1400" dirty="0">
                        <a:effectLst/>
                      </a:endParaRPr>
                    </a:p>
                  </a:txBody>
                  <a:tcPr marL="66161" marR="66161" marT="0" marB="0"/>
                </a:tc>
                <a:tc>
                  <a:txBody>
                    <a:bodyPr/>
                    <a:lstStyle/>
                    <a:p>
                      <a:pPr marL="0" marR="0" algn="ctr">
                        <a:spcBef>
                          <a:spcPts val="0"/>
                        </a:spcBef>
                        <a:spcAft>
                          <a:spcPts val="0"/>
                        </a:spcAft>
                      </a:pPr>
                      <a:r>
                        <a:rPr lang="en-US" sz="1400" dirty="0">
                          <a:effectLst/>
                        </a:rPr>
                        <a:t>40,200</a:t>
                      </a:r>
                      <a:endParaRPr lang="en-US" sz="1400" dirty="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dirty="0">
                          <a:effectLst/>
                        </a:rPr>
                        <a:t> </a:t>
                      </a:r>
                      <a:endParaRPr lang="en-US" sz="1400" dirty="0">
                        <a:effectLst/>
                      </a:endParaRPr>
                    </a:p>
                    <a:p>
                      <a:pPr marL="0" marR="0" algn="ctr">
                        <a:spcBef>
                          <a:spcPts val="0"/>
                        </a:spcBef>
                        <a:spcAft>
                          <a:spcPts val="0"/>
                        </a:spcAft>
                      </a:pPr>
                      <a:r>
                        <a:rPr lang="fr-FR" sz="1400" dirty="0">
                          <a:effectLst/>
                        </a:rPr>
                        <a:t>53,550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1609566833"/>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3 </a:t>
                      </a:r>
                      <a:r>
                        <a:rPr lang="fr-FR" sz="1400" dirty="0" err="1" smtClean="0">
                          <a:effectLst/>
                        </a:rPr>
                        <a:t>persons</a:t>
                      </a:r>
                      <a:endParaRPr lang="en-US" sz="1400" dirty="0">
                        <a:effectLst/>
                      </a:endParaRPr>
                    </a:p>
                  </a:txBody>
                  <a:tcPr marL="66161" marR="66161" marT="0" marB="0"/>
                </a:tc>
                <a:tc>
                  <a:txBody>
                    <a:bodyPr/>
                    <a:lstStyle/>
                    <a:p>
                      <a:pPr marL="0" marR="0" algn="ctr">
                        <a:spcBef>
                          <a:spcPts val="0"/>
                        </a:spcBef>
                        <a:spcAft>
                          <a:spcPts val="0"/>
                        </a:spcAft>
                      </a:pPr>
                      <a:r>
                        <a:rPr lang="en-US" sz="1400">
                          <a:effectLst/>
                        </a:rPr>
                        <a:t>45,200</a:t>
                      </a:r>
                      <a:endParaRPr lang="en-US" sz="140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dirty="0">
                          <a:effectLst/>
                        </a:rPr>
                        <a:t> </a:t>
                      </a:r>
                      <a:endParaRPr lang="en-US" sz="1400" dirty="0">
                        <a:effectLst/>
                      </a:endParaRPr>
                    </a:p>
                    <a:p>
                      <a:pPr marL="0" marR="0" algn="ctr">
                        <a:spcBef>
                          <a:spcPts val="0"/>
                        </a:spcBef>
                        <a:spcAft>
                          <a:spcPts val="0"/>
                        </a:spcAft>
                      </a:pPr>
                      <a:r>
                        <a:rPr lang="fr-FR" sz="1400" dirty="0">
                          <a:effectLst/>
                        </a:rPr>
                        <a:t>60,250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3063259923"/>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4 </a:t>
                      </a:r>
                      <a:r>
                        <a:rPr lang="fr-FR" sz="1400" dirty="0" err="1" smtClean="0">
                          <a:effectLst/>
                        </a:rPr>
                        <a:t>persons</a:t>
                      </a:r>
                      <a:endParaRPr lang="en-US" sz="1400" dirty="0">
                        <a:effectLst/>
                      </a:endParaRPr>
                    </a:p>
                  </a:txBody>
                  <a:tcPr marL="66161" marR="66161" marT="0" marB="0"/>
                </a:tc>
                <a:tc>
                  <a:txBody>
                    <a:bodyPr/>
                    <a:lstStyle/>
                    <a:p>
                      <a:pPr marL="0" marR="0" algn="ctr">
                        <a:spcBef>
                          <a:spcPts val="0"/>
                        </a:spcBef>
                        <a:spcAft>
                          <a:spcPts val="0"/>
                        </a:spcAft>
                      </a:pPr>
                      <a:r>
                        <a:rPr lang="en-US" sz="1400">
                          <a:effectLst/>
                        </a:rPr>
                        <a:t>50,150</a:t>
                      </a:r>
                      <a:endParaRPr lang="en-US" sz="140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dirty="0">
                          <a:effectLst/>
                        </a:rPr>
                        <a:t> </a:t>
                      </a:r>
                      <a:endParaRPr lang="en-US" sz="1400" dirty="0">
                        <a:effectLst/>
                      </a:endParaRPr>
                    </a:p>
                    <a:p>
                      <a:pPr marL="0" marR="0" algn="ctr">
                        <a:spcBef>
                          <a:spcPts val="0"/>
                        </a:spcBef>
                        <a:spcAft>
                          <a:spcPts val="0"/>
                        </a:spcAft>
                      </a:pPr>
                      <a:r>
                        <a:rPr lang="fr-FR" sz="1400" dirty="0">
                          <a:effectLst/>
                        </a:rPr>
                        <a:t>66,900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322930540"/>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5 </a:t>
                      </a:r>
                      <a:r>
                        <a:rPr lang="fr-FR" sz="1400" dirty="0" err="1" smtClean="0">
                          <a:effectLst/>
                        </a:rPr>
                        <a:t>persons</a:t>
                      </a:r>
                      <a:endParaRPr lang="en-US" sz="1400" dirty="0">
                        <a:effectLst/>
                      </a:endParaRPr>
                    </a:p>
                  </a:txBody>
                  <a:tcPr marL="66161" marR="66161" marT="0" marB="0"/>
                </a:tc>
                <a:tc>
                  <a:txBody>
                    <a:bodyPr/>
                    <a:lstStyle/>
                    <a:p>
                      <a:pPr marL="0" marR="0" algn="ctr">
                        <a:spcBef>
                          <a:spcPts val="0"/>
                        </a:spcBef>
                        <a:spcAft>
                          <a:spcPts val="0"/>
                        </a:spcAft>
                      </a:pPr>
                      <a:r>
                        <a:rPr lang="en-US" sz="1400">
                          <a:effectLst/>
                        </a:rPr>
                        <a:t>54,200</a:t>
                      </a:r>
                      <a:endParaRPr lang="en-US" sz="140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dirty="0">
                          <a:effectLst/>
                        </a:rPr>
                        <a:t> </a:t>
                      </a:r>
                      <a:endParaRPr lang="en-US" sz="1400" dirty="0">
                        <a:effectLst/>
                      </a:endParaRPr>
                    </a:p>
                    <a:p>
                      <a:pPr marL="0" marR="0" algn="ctr">
                        <a:spcBef>
                          <a:spcPts val="0"/>
                        </a:spcBef>
                        <a:spcAft>
                          <a:spcPts val="0"/>
                        </a:spcAft>
                      </a:pPr>
                      <a:r>
                        <a:rPr lang="fr-FR" sz="1400" dirty="0">
                          <a:effectLst/>
                        </a:rPr>
                        <a:t>72,300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3661012038"/>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6 </a:t>
                      </a:r>
                      <a:r>
                        <a:rPr lang="fr-FR" sz="1400" dirty="0" err="1" smtClean="0">
                          <a:effectLst/>
                        </a:rPr>
                        <a:t>persons</a:t>
                      </a:r>
                      <a:endParaRPr lang="en-US" sz="1400" dirty="0">
                        <a:effectLst/>
                      </a:endParaRPr>
                    </a:p>
                  </a:txBody>
                  <a:tcPr marL="66161" marR="66161" marT="0" marB="0"/>
                </a:tc>
                <a:tc>
                  <a:txBody>
                    <a:bodyPr/>
                    <a:lstStyle/>
                    <a:p>
                      <a:pPr marL="0" marR="0" algn="ctr">
                        <a:spcBef>
                          <a:spcPts val="0"/>
                        </a:spcBef>
                        <a:spcAft>
                          <a:spcPts val="0"/>
                        </a:spcAft>
                      </a:pPr>
                      <a:r>
                        <a:rPr lang="en-US" sz="1400">
                          <a:effectLst/>
                        </a:rPr>
                        <a:t>58.200</a:t>
                      </a:r>
                      <a:endParaRPr lang="en-US" sz="140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dirty="0">
                          <a:effectLst/>
                        </a:rPr>
                        <a:t> </a:t>
                      </a:r>
                      <a:endParaRPr lang="en-US" sz="1400" dirty="0">
                        <a:effectLst/>
                      </a:endParaRPr>
                    </a:p>
                    <a:p>
                      <a:pPr marL="0" marR="0" algn="ctr">
                        <a:spcBef>
                          <a:spcPts val="0"/>
                        </a:spcBef>
                        <a:spcAft>
                          <a:spcPts val="0"/>
                        </a:spcAft>
                      </a:pPr>
                      <a:r>
                        <a:rPr lang="fr-FR" sz="1400" dirty="0">
                          <a:effectLst/>
                        </a:rPr>
                        <a:t>77,650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862769936"/>
                  </a:ext>
                </a:extLst>
              </a:tr>
              <a:tr h="485180">
                <a:tc>
                  <a:txBody>
                    <a:bodyPr/>
                    <a:lstStyle/>
                    <a:p>
                      <a:pPr marL="0" marR="0">
                        <a:spcBef>
                          <a:spcPts val="0"/>
                        </a:spcBef>
                        <a:spcAft>
                          <a:spcPts val="0"/>
                        </a:spcAft>
                      </a:pPr>
                      <a:r>
                        <a:rPr lang="fr-FR" sz="1400" dirty="0">
                          <a:effectLst/>
                        </a:rPr>
                        <a:t> </a:t>
                      </a:r>
                      <a:endParaRPr lang="en-US" sz="1400" dirty="0">
                        <a:effectLst/>
                      </a:endParaRPr>
                    </a:p>
                    <a:p>
                      <a:pPr marL="0" marR="0">
                        <a:spcBef>
                          <a:spcPts val="0"/>
                        </a:spcBef>
                        <a:spcAft>
                          <a:spcPts val="0"/>
                        </a:spcAft>
                      </a:pPr>
                      <a:r>
                        <a:rPr lang="fr-FR" sz="1400" dirty="0">
                          <a:effectLst/>
                        </a:rPr>
                        <a:t>7 </a:t>
                      </a:r>
                      <a:r>
                        <a:rPr lang="fr-FR" sz="1400" dirty="0" err="1" smtClean="0">
                          <a:effectLst/>
                        </a:rPr>
                        <a:t>persons</a:t>
                      </a:r>
                      <a:endParaRPr lang="en-US" sz="1400" dirty="0">
                        <a:effectLst/>
                      </a:endParaRPr>
                    </a:p>
                  </a:txBody>
                  <a:tcPr marL="66161" marR="66161" marT="0" marB="0"/>
                </a:tc>
                <a:tc>
                  <a:txBody>
                    <a:bodyPr/>
                    <a:lstStyle/>
                    <a:p>
                      <a:pPr marL="0" marR="0" algn="ctr">
                        <a:spcBef>
                          <a:spcPts val="0"/>
                        </a:spcBef>
                        <a:spcAft>
                          <a:spcPts val="0"/>
                        </a:spcAft>
                      </a:pPr>
                      <a:r>
                        <a:rPr lang="en-US" sz="1400">
                          <a:effectLst/>
                        </a:rPr>
                        <a:t>62,600</a:t>
                      </a:r>
                      <a:endParaRPr lang="en-US" sz="140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fr-FR" sz="1400" dirty="0">
                          <a:effectLst/>
                        </a:rPr>
                        <a:t> </a:t>
                      </a:r>
                      <a:endParaRPr lang="en-US" sz="1400" dirty="0">
                        <a:effectLst/>
                      </a:endParaRPr>
                    </a:p>
                    <a:p>
                      <a:pPr marL="0" marR="0" algn="ctr">
                        <a:spcBef>
                          <a:spcPts val="0"/>
                        </a:spcBef>
                        <a:spcAft>
                          <a:spcPts val="0"/>
                        </a:spcAft>
                      </a:pPr>
                      <a:r>
                        <a:rPr lang="fr-FR" sz="1400" dirty="0">
                          <a:effectLst/>
                        </a:rPr>
                        <a:t>83,000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1513318620"/>
                  </a:ext>
                </a:extLst>
              </a:tr>
              <a:tr h="323453">
                <a:tc>
                  <a:txBody>
                    <a:bodyPr/>
                    <a:lstStyle/>
                    <a:p>
                      <a:pPr marL="0" marR="0">
                        <a:spcBef>
                          <a:spcPts val="0"/>
                        </a:spcBef>
                        <a:spcAft>
                          <a:spcPts val="0"/>
                        </a:spcAft>
                      </a:pPr>
                      <a:r>
                        <a:rPr lang="fr-FR" sz="1400">
                          <a:effectLst/>
                        </a:rPr>
                        <a:t> </a:t>
                      </a:r>
                      <a:endParaRPr lang="en-US" sz="1400">
                        <a:effectLst/>
                      </a:endParaRPr>
                    </a:p>
                    <a:p>
                      <a:pPr marL="0" marR="0">
                        <a:spcBef>
                          <a:spcPts val="0"/>
                        </a:spcBef>
                        <a:spcAft>
                          <a:spcPts val="0"/>
                        </a:spcAft>
                      </a:pPr>
                      <a:r>
                        <a:rPr lang="fr-FR" sz="1400">
                          <a:effectLst/>
                        </a:rPr>
                        <a:t>8 persons</a:t>
                      </a:r>
                      <a:endParaRPr lang="en-US" sz="1400">
                        <a:effectLst/>
                        <a:latin typeface="Times New Roman" panose="02020603050405020304" pitchFamily="18" charset="0"/>
                        <a:ea typeface="Times New Roman" panose="02020603050405020304" pitchFamily="18" charset="0"/>
                      </a:endParaRPr>
                    </a:p>
                  </a:txBody>
                  <a:tcPr marL="66161" marR="66161" marT="0" marB="0"/>
                </a:tc>
                <a:tc>
                  <a:txBody>
                    <a:bodyPr/>
                    <a:lstStyle/>
                    <a:p>
                      <a:pPr marL="0" marR="0" algn="ctr">
                        <a:spcBef>
                          <a:spcPts val="0"/>
                        </a:spcBef>
                        <a:spcAft>
                          <a:spcPts val="0"/>
                        </a:spcAft>
                      </a:pPr>
                      <a:r>
                        <a:rPr lang="en-US" sz="1400">
                          <a:effectLst/>
                        </a:rPr>
                        <a:t>66,250</a:t>
                      </a:r>
                      <a:endParaRPr lang="en-US" sz="1400">
                        <a:effectLst/>
                        <a:latin typeface="Times New Roman" panose="02020603050405020304" pitchFamily="18" charset="0"/>
                        <a:ea typeface="Times New Roman" panose="02020603050405020304" pitchFamily="18" charset="0"/>
                      </a:endParaRPr>
                    </a:p>
                  </a:txBody>
                  <a:tcPr marL="66161" marR="66161" marT="0" marB="0" anchor="ctr"/>
                </a:tc>
                <a:tc>
                  <a:txBody>
                    <a:bodyPr/>
                    <a:lstStyle/>
                    <a:p>
                      <a:pPr marL="0" marR="0" algn="ctr">
                        <a:spcBef>
                          <a:spcPts val="0"/>
                        </a:spcBef>
                        <a:spcAft>
                          <a:spcPts val="0"/>
                        </a:spcAft>
                      </a:pPr>
                      <a:r>
                        <a:rPr lang="en-US" sz="1400" dirty="0">
                          <a:effectLst/>
                        </a:rPr>
                        <a:t> </a:t>
                      </a:r>
                    </a:p>
                    <a:p>
                      <a:pPr marL="0" marR="0" algn="ctr">
                        <a:spcBef>
                          <a:spcPts val="0"/>
                        </a:spcBef>
                        <a:spcAft>
                          <a:spcPts val="0"/>
                        </a:spcAft>
                      </a:pPr>
                      <a:r>
                        <a:rPr lang="en-US" sz="1400" dirty="0">
                          <a:effectLst/>
                        </a:rPr>
                        <a:t>88,350</a:t>
                      </a:r>
                      <a:endParaRPr lang="en-US" sz="1400" dirty="0">
                        <a:effectLst/>
                        <a:latin typeface="Times New Roman" panose="02020603050405020304" pitchFamily="18" charset="0"/>
                        <a:ea typeface="Times New Roman" panose="02020603050405020304" pitchFamily="18" charset="0"/>
                      </a:endParaRPr>
                    </a:p>
                  </a:txBody>
                  <a:tcPr marL="66161" marR="66161" marT="0" marB="0"/>
                </a:tc>
                <a:extLst>
                  <a:ext uri="{0D108BD9-81ED-4DB2-BD59-A6C34878D82A}">
                    <a16:rowId xmlns:a16="http://schemas.microsoft.com/office/drawing/2014/main" val="1287261325"/>
                  </a:ext>
                </a:extLst>
              </a:tr>
            </a:tbl>
          </a:graphicData>
        </a:graphic>
      </p:graphicFrame>
    </p:spTree>
    <p:extLst>
      <p:ext uri="{BB962C8B-B14F-4D97-AF65-F5344CB8AC3E}">
        <p14:creationId xmlns:p14="http://schemas.microsoft.com/office/powerpoint/2010/main" val="3144541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Business Assistance Program</a:t>
            </a:r>
            <a:endParaRPr lang="en-US" dirty="0"/>
          </a:p>
        </p:txBody>
      </p:sp>
      <p:sp>
        <p:nvSpPr>
          <p:cNvPr id="3" name="Content Placeholder 2"/>
          <p:cNvSpPr>
            <a:spLocks noGrp="1"/>
          </p:cNvSpPr>
          <p:nvPr>
            <p:ph idx="1"/>
          </p:nvPr>
        </p:nvSpPr>
        <p:spPr/>
        <p:txBody>
          <a:bodyPr/>
          <a:lstStyle/>
          <a:p>
            <a:r>
              <a:rPr lang="en-US" dirty="0" smtClean="0"/>
              <a:t>Many small businesses including minority and women owned businesses did not have access to federal programs</a:t>
            </a:r>
          </a:p>
          <a:p>
            <a:r>
              <a:rPr lang="en-US" dirty="0" smtClean="0"/>
              <a:t>Current programs address salary and small operating costs</a:t>
            </a:r>
          </a:p>
          <a:p>
            <a:r>
              <a:rPr lang="en-US" dirty="0" smtClean="0"/>
              <a:t>Program allows flexibility to pay:</a:t>
            </a:r>
          </a:p>
          <a:p>
            <a:pPr lvl="1"/>
            <a:r>
              <a:rPr lang="en-US" dirty="0" smtClean="0"/>
              <a:t>Operating Costs – average of two months operating not to exceed $10,000</a:t>
            </a:r>
          </a:p>
          <a:p>
            <a:pPr lvl="1"/>
            <a:r>
              <a:rPr lang="en-US" dirty="0" smtClean="0"/>
              <a:t>Retooling to address current social distancing requirements</a:t>
            </a:r>
          </a:p>
          <a:p>
            <a:pPr lvl="1"/>
            <a:r>
              <a:rPr lang="en-US" dirty="0" smtClean="0"/>
              <a:t>Rehabilitation to allow for flexibility in meeting guidelines such as distancing and improving ventilation systems</a:t>
            </a:r>
          </a:p>
          <a:p>
            <a:pPr lvl="1"/>
            <a:r>
              <a:rPr lang="en-US" dirty="0" smtClean="0"/>
              <a:t>Personal Protective Equipment</a:t>
            </a:r>
            <a:endParaRPr lang="en-US" dirty="0"/>
          </a:p>
        </p:txBody>
      </p:sp>
    </p:spTree>
    <p:extLst>
      <p:ext uri="{BB962C8B-B14F-4D97-AF65-F5344CB8AC3E}">
        <p14:creationId xmlns:p14="http://schemas.microsoft.com/office/powerpoint/2010/main" val="1795466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Business Assistance Program	</a:t>
            </a:r>
            <a:endParaRPr lang="en-US" dirty="0"/>
          </a:p>
        </p:txBody>
      </p:sp>
      <p:sp>
        <p:nvSpPr>
          <p:cNvPr id="3" name="Content Placeholder 2"/>
          <p:cNvSpPr>
            <a:spLocks noGrp="1"/>
          </p:cNvSpPr>
          <p:nvPr>
            <p:ph idx="1"/>
          </p:nvPr>
        </p:nvSpPr>
        <p:spPr/>
        <p:txBody>
          <a:bodyPr/>
          <a:lstStyle/>
          <a:p>
            <a:r>
              <a:rPr lang="en-US" dirty="0" smtClean="0"/>
              <a:t>Economic Assistance:  Financial assistance to private for-profit businesses to build, expand, or rehabilitate a building, purchase equipment, or provide operating capital</a:t>
            </a:r>
          </a:p>
          <a:p>
            <a:endParaRPr lang="en-US" dirty="0"/>
          </a:p>
          <a:p>
            <a:r>
              <a:rPr lang="en-US" dirty="0" smtClean="0"/>
              <a:t>Microenterprise Assistance:  Financial assistance, technical assistance to a business with five or fewer employees, including the owner.  The activity must be designed to exclusively serve microenterprises.</a:t>
            </a:r>
          </a:p>
          <a:p>
            <a:endParaRPr lang="en-US" dirty="0"/>
          </a:p>
          <a:p>
            <a:r>
              <a:rPr lang="en-US" dirty="0" smtClean="0"/>
              <a:t>Prioritize small businesses who are minority and/or women owned businesses and those retaining the greatest number of employees</a:t>
            </a:r>
          </a:p>
          <a:p>
            <a:endParaRPr lang="en-US" dirty="0"/>
          </a:p>
          <a:p>
            <a:endParaRPr lang="en-US" dirty="0"/>
          </a:p>
        </p:txBody>
      </p:sp>
    </p:spTree>
    <p:extLst>
      <p:ext uri="{BB962C8B-B14F-4D97-AF65-F5344CB8AC3E}">
        <p14:creationId xmlns:p14="http://schemas.microsoft.com/office/powerpoint/2010/main" val="1209319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327" y="1167619"/>
            <a:ext cx="9199418" cy="5505653"/>
          </a:xfrm>
        </p:spPr>
        <p:txBody>
          <a:bodyPr>
            <a:normAutofit fontScale="92500"/>
          </a:bodyPr>
          <a:lstStyle/>
          <a:p>
            <a:r>
              <a:rPr lang="en-US" dirty="0"/>
              <a:t>The CDBG-CV grant funding must benefit individuals with low and moderate income (LMI).  This requirement is met by:  </a:t>
            </a:r>
            <a:endParaRPr lang="en-US" dirty="0" smtClean="0"/>
          </a:p>
          <a:p>
            <a:endParaRPr lang="en-US" dirty="0"/>
          </a:p>
          <a:p>
            <a:pPr lvl="0"/>
            <a:r>
              <a:rPr lang="en-US" dirty="0" smtClean="0"/>
              <a:t>(Microenterprise) The </a:t>
            </a:r>
            <a:r>
              <a:rPr lang="en-US" dirty="0"/>
              <a:t>business owner receiving the CDBG grant funding qualifies as an LMI person </a:t>
            </a:r>
            <a:r>
              <a:rPr lang="en-US" b="1" dirty="0"/>
              <a:t>and</a:t>
            </a:r>
            <a:r>
              <a:rPr lang="en-US" dirty="0"/>
              <a:t> has no more than four (4) other employees.  LMI qualifications are based on family size and income and can be determined in the application process; or</a:t>
            </a:r>
          </a:p>
          <a:p>
            <a:pPr lvl="0"/>
            <a:endParaRPr lang="en-US" dirty="0" smtClean="0"/>
          </a:p>
          <a:p>
            <a:pPr lvl="0"/>
            <a:r>
              <a:rPr lang="en-US" dirty="0" smtClean="0"/>
              <a:t>(Economic Development)If </a:t>
            </a:r>
            <a:r>
              <a:rPr lang="en-US" dirty="0"/>
              <a:t>the business retains current employees, the business must certify that the jobs being retained with CDBG grant funding would be lost without assistance from the grant programs </a:t>
            </a:r>
            <a:r>
              <a:rPr lang="en-US" b="1" dirty="0"/>
              <a:t>and </a:t>
            </a:r>
            <a:r>
              <a:rPr lang="en-US" dirty="0"/>
              <a:t>that 51% or more of the employees being retained qualify as an LMI person; or</a:t>
            </a:r>
          </a:p>
          <a:p>
            <a:pPr lvl="0"/>
            <a:endParaRPr lang="en-US" dirty="0"/>
          </a:p>
          <a:p>
            <a:pPr lvl="0"/>
            <a:r>
              <a:rPr lang="en-US" dirty="0" smtClean="0"/>
              <a:t>(Economic Development)If </a:t>
            </a:r>
            <a:r>
              <a:rPr lang="en-US" dirty="0"/>
              <a:t>the business creates new jobs, the business must hire or make at least 51% of its new jobs “available to” LMI individuals.  “Available to” means: (1) the job does not require special skills or a particular level of education, </a:t>
            </a:r>
            <a:r>
              <a:rPr lang="en-US" b="1" dirty="0"/>
              <a:t>and</a:t>
            </a:r>
            <a:r>
              <a:rPr lang="en-US" dirty="0"/>
              <a:t> (2) the business has agreed to hire LMI persons and train them for the jobs. Business owners will be asked to certify LMI qualifications of employees or job availability in the application process.   </a:t>
            </a:r>
          </a:p>
          <a:p>
            <a:endParaRPr lang="en-US" dirty="0"/>
          </a:p>
        </p:txBody>
      </p:sp>
      <p:sp>
        <p:nvSpPr>
          <p:cNvPr id="4" name="Title 1"/>
          <p:cNvSpPr>
            <a:spLocks noGrp="1"/>
          </p:cNvSpPr>
          <p:nvPr>
            <p:ph type="title"/>
          </p:nvPr>
        </p:nvSpPr>
        <p:spPr>
          <a:xfrm>
            <a:off x="286327" y="341745"/>
            <a:ext cx="8596668" cy="1320800"/>
          </a:xfrm>
        </p:spPr>
        <p:txBody>
          <a:bodyPr/>
          <a:lstStyle/>
          <a:p>
            <a:r>
              <a:rPr lang="en-US" dirty="0" smtClean="0"/>
              <a:t>Proposed Small Business Programs 	</a:t>
            </a:r>
            <a:endParaRPr lang="en-US" dirty="0"/>
          </a:p>
        </p:txBody>
      </p:sp>
    </p:spTree>
    <p:extLst>
      <p:ext uri="{BB962C8B-B14F-4D97-AF65-F5344CB8AC3E}">
        <p14:creationId xmlns:p14="http://schemas.microsoft.com/office/powerpoint/2010/main" val="2208943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a:xfrm>
            <a:off x="677334" y="1490473"/>
            <a:ext cx="8596668" cy="4550890"/>
          </a:xfrm>
        </p:spPr>
        <p:txBody>
          <a:bodyPr>
            <a:normAutofit/>
          </a:bodyPr>
          <a:lstStyle/>
          <a:p>
            <a:r>
              <a:rPr lang="en-US" dirty="0" smtClean="0"/>
              <a:t>Programs were developed to meet the community needs, help those not already served by other programs, and respond directly to the pandemic</a:t>
            </a:r>
          </a:p>
          <a:p>
            <a:endParaRPr lang="en-US" dirty="0" smtClean="0"/>
          </a:p>
          <a:p>
            <a:r>
              <a:rPr lang="en-US" dirty="0" smtClean="0"/>
              <a:t>Community Development Commission considered the programs at its meeting and recommended approval. </a:t>
            </a:r>
          </a:p>
          <a:p>
            <a:pPr marL="0" indent="0">
              <a:buNone/>
            </a:pPr>
            <a:endParaRPr lang="en-US" dirty="0" smtClean="0"/>
          </a:p>
          <a:p>
            <a:r>
              <a:rPr lang="en-US" dirty="0" smtClean="0"/>
              <a:t>Approval is recommended for:</a:t>
            </a:r>
          </a:p>
          <a:p>
            <a:pPr lvl="1"/>
            <a:r>
              <a:rPr lang="en-US" dirty="0" smtClean="0"/>
              <a:t>Resolution approving the COVID-19 Program Manual</a:t>
            </a:r>
          </a:p>
          <a:p>
            <a:pPr lvl="1"/>
            <a:endParaRPr lang="en-US" dirty="0" smtClean="0"/>
          </a:p>
        </p:txBody>
      </p:sp>
    </p:spTree>
    <p:extLst>
      <p:ext uri="{BB962C8B-B14F-4D97-AF65-F5344CB8AC3E}">
        <p14:creationId xmlns:p14="http://schemas.microsoft.com/office/powerpoint/2010/main" val="1006546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a:xfrm>
            <a:off x="677334" y="1490473"/>
            <a:ext cx="8596668" cy="4550890"/>
          </a:xfrm>
        </p:spPr>
        <p:txBody>
          <a:bodyPr>
            <a:normAutofit/>
          </a:bodyPr>
          <a:lstStyle/>
          <a:p>
            <a:r>
              <a:rPr lang="en-US" dirty="0" smtClean="0"/>
              <a:t>The CD Commission voiced support for approval of the Consolidated Plan and the Housing Rehabilitation Program guidelines</a:t>
            </a:r>
          </a:p>
          <a:p>
            <a:pPr marL="0" indent="0">
              <a:buNone/>
            </a:pPr>
            <a:endParaRPr lang="en-US" dirty="0" smtClean="0"/>
          </a:p>
          <a:p>
            <a:r>
              <a:rPr lang="en-US" dirty="0" smtClean="0"/>
              <a:t>Approval is recommended for:</a:t>
            </a:r>
          </a:p>
          <a:p>
            <a:pPr lvl="1"/>
            <a:r>
              <a:rPr lang="en-US" dirty="0" smtClean="0"/>
              <a:t>Ordinance approving the Consolidated Plan for FY2020-2024</a:t>
            </a:r>
          </a:p>
          <a:p>
            <a:pPr lvl="1"/>
            <a:r>
              <a:rPr lang="en-US" dirty="0" smtClean="0"/>
              <a:t>Resolution approving the Housing Rehabilitation Program Operational Guidelines</a:t>
            </a:r>
          </a:p>
          <a:p>
            <a:pPr marL="457200" lvl="1" indent="0">
              <a:buNone/>
            </a:pPr>
            <a:endParaRPr lang="en-US" dirty="0" smtClean="0"/>
          </a:p>
        </p:txBody>
      </p:sp>
    </p:spTree>
    <p:extLst>
      <p:ext uri="{BB962C8B-B14F-4D97-AF65-F5344CB8AC3E}">
        <p14:creationId xmlns:p14="http://schemas.microsoft.com/office/powerpoint/2010/main" val="3155797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Consolidated Plan Timeline</a:t>
            </a:r>
            <a:endParaRPr lang="en-US" dirty="0"/>
          </a:p>
        </p:txBody>
      </p:sp>
      <p:sp>
        <p:nvSpPr>
          <p:cNvPr id="3" name="Content Placeholder 2"/>
          <p:cNvSpPr>
            <a:spLocks noGrp="1"/>
          </p:cNvSpPr>
          <p:nvPr>
            <p:ph idx="1"/>
          </p:nvPr>
        </p:nvSpPr>
        <p:spPr>
          <a:xfrm>
            <a:off x="677334" y="1652337"/>
            <a:ext cx="8596668" cy="4892842"/>
          </a:xfrm>
        </p:spPr>
        <p:txBody>
          <a:bodyPr>
            <a:normAutofit/>
          </a:bodyPr>
          <a:lstStyle/>
          <a:p>
            <a:r>
              <a:rPr lang="en-US" dirty="0" smtClean="0"/>
              <a:t>July 2019 Public Input Process began (132 Surveys Responses)</a:t>
            </a:r>
          </a:p>
          <a:p>
            <a:endParaRPr lang="en-US" dirty="0"/>
          </a:p>
          <a:p>
            <a:r>
              <a:rPr lang="en-US" dirty="0" smtClean="0"/>
              <a:t>October 2019 ~ March 2020 Public Meetings and Discussions</a:t>
            </a:r>
          </a:p>
          <a:p>
            <a:endParaRPr lang="en-US" dirty="0" smtClean="0"/>
          </a:p>
          <a:p>
            <a:r>
              <a:rPr lang="en-US" dirty="0" smtClean="0"/>
              <a:t>February 2020 – Draft plan presented to CD Commission</a:t>
            </a:r>
          </a:p>
          <a:p>
            <a:endParaRPr lang="en-US" dirty="0" smtClean="0"/>
          </a:p>
          <a:p>
            <a:r>
              <a:rPr lang="en-US" dirty="0" smtClean="0"/>
              <a:t>March 2020 – Draft plan presented to City Council</a:t>
            </a:r>
          </a:p>
          <a:p>
            <a:endParaRPr lang="en-US" dirty="0" smtClean="0"/>
          </a:p>
          <a:p>
            <a:r>
              <a:rPr lang="en-US" dirty="0" smtClean="0"/>
              <a:t>March 1, 2020 to April 10, 2020 – Public Comment Period</a:t>
            </a:r>
          </a:p>
          <a:p>
            <a:endParaRPr lang="en-US" dirty="0" smtClean="0"/>
          </a:p>
          <a:p>
            <a:r>
              <a:rPr lang="en-US" dirty="0" smtClean="0"/>
              <a:t>June 2020 – Presented to City Council for approval</a:t>
            </a:r>
            <a:endParaRPr lang="en-US" dirty="0"/>
          </a:p>
        </p:txBody>
      </p:sp>
    </p:spTree>
    <p:extLst>
      <p:ext uri="{BB962C8B-B14F-4D97-AF65-F5344CB8AC3E}">
        <p14:creationId xmlns:p14="http://schemas.microsoft.com/office/powerpoint/2010/main" val="2743667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208" y="112295"/>
            <a:ext cx="8596668" cy="1320800"/>
          </a:xfrm>
        </p:spPr>
        <p:txBody>
          <a:bodyPr/>
          <a:lstStyle/>
          <a:p>
            <a:r>
              <a:rPr lang="en-US" dirty="0" smtClean="0"/>
              <a:t>CDBG Budget FY 2020/2021</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2351507"/>
              </p:ext>
            </p:extLst>
          </p:nvPr>
        </p:nvGraphicFramePr>
        <p:xfrm>
          <a:off x="1074821" y="1042740"/>
          <a:ext cx="6358648" cy="5550569"/>
        </p:xfrm>
        <a:graphic>
          <a:graphicData uri="http://schemas.openxmlformats.org/drawingml/2006/table">
            <a:tbl>
              <a:tblPr firstRow="1" firstCol="1" bandRow="1">
                <a:tableStyleId>{5C22544A-7EE6-4342-B048-85BDC9FD1C3A}</a:tableStyleId>
              </a:tblPr>
              <a:tblGrid>
                <a:gridCol w="5101706">
                  <a:extLst>
                    <a:ext uri="{9D8B030D-6E8A-4147-A177-3AD203B41FA5}">
                      <a16:colId xmlns:a16="http://schemas.microsoft.com/office/drawing/2014/main" val="679660827"/>
                    </a:ext>
                  </a:extLst>
                </a:gridCol>
                <a:gridCol w="1256942">
                  <a:extLst>
                    <a:ext uri="{9D8B030D-6E8A-4147-A177-3AD203B41FA5}">
                      <a16:colId xmlns:a16="http://schemas.microsoft.com/office/drawing/2014/main" val="886768273"/>
                    </a:ext>
                  </a:extLst>
                </a:gridCol>
              </a:tblGrid>
              <a:tr h="296173">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CDBG Federal Allocation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$501,415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76492678"/>
                  </a:ext>
                </a:extLst>
              </a:tr>
              <a:tr h="296173">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CDBG Unexpended Prior Year funds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$300,000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84220920"/>
                  </a:ext>
                </a:extLst>
              </a:tr>
              <a:tr h="296173">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CDBG-CV Unexpended Funds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$285,000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54705611"/>
                  </a:ext>
                </a:extLst>
              </a:tr>
              <a:tr h="266734">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Total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$1,086,415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28027052"/>
                  </a:ext>
                </a:extLst>
              </a:tr>
              <a:tr h="266734">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ADMINISTRATION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$130,283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74344623"/>
                  </a:ext>
                </a:extLst>
              </a:tr>
              <a:tr h="266734">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Personnel and Associated Costs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$130,283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17252258"/>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PUBLIC SERVICE/COVID-19 PROGRAMS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$436,000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19425694"/>
                  </a:ext>
                </a:extLst>
              </a:tr>
              <a:tr h="266734">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Transitional Housing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$40,000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2237892"/>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Neighborhood Cleanup(s)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$16,000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55284176"/>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Consolidated Social Service Fund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$5,000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14180593"/>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Covid-19 Housing Subsidy Payments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$175,000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82891090"/>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Covid-19 Small Business Assistance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$200,000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6429483"/>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NEIGHBORHOOD REVITALIZATION PROGRAMS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$520,132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67261802"/>
                  </a:ext>
                </a:extLst>
              </a:tr>
              <a:tr h="471023">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Capital Improvement Projects, Blight Reduction, Code Enforcement, Public Facility, Economic Development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$240,132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84135339"/>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Housing-Related Programs and Program Delivery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59981276"/>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Emergency/Access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$40,000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9662049"/>
                  </a:ext>
                </a:extLst>
              </a:tr>
              <a:tr h="255137">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Urbana Senior Repair</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$40,000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99441233"/>
                  </a:ext>
                </a:extLst>
              </a:tr>
              <a:tr h="471023">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 Property Acquisition/Demolition/New Construction (estimated)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$200,000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56349775"/>
                  </a:ext>
                </a:extLst>
              </a:tr>
              <a:tr h="356835">
                <a:tc>
                  <a:txBody>
                    <a:bodyPr/>
                    <a:lstStyle/>
                    <a:p>
                      <a:pPr marL="0" marR="0">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TOTAL Budget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dirty="0">
                          <a:effectLst/>
                        </a:rPr>
                        <a:t>$1,086,415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74740854"/>
                  </a:ext>
                </a:extLst>
              </a:tr>
            </a:tbl>
          </a:graphicData>
        </a:graphic>
      </p:graphicFrame>
    </p:spTree>
    <p:extLst>
      <p:ext uri="{BB962C8B-B14F-4D97-AF65-F5344CB8AC3E}">
        <p14:creationId xmlns:p14="http://schemas.microsoft.com/office/powerpoint/2010/main" val="3016969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Budget – FY 2020/2021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8362391"/>
              </p:ext>
            </p:extLst>
          </p:nvPr>
        </p:nvGraphicFramePr>
        <p:xfrm>
          <a:off x="962526" y="1363579"/>
          <a:ext cx="6978316" cy="4299283"/>
        </p:xfrm>
        <a:graphic>
          <a:graphicData uri="http://schemas.openxmlformats.org/drawingml/2006/table">
            <a:tbl>
              <a:tblPr>
                <a:tableStyleId>{5C22544A-7EE6-4342-B048-85BDC9FD1C3A}</a:tableStyleId>
              </a:tblPr>
              <a:tblGrid>
                <a:gridCol w="5585929">
                  <a:extLst>
                    <a:ext uri="{9D8B030D-6E8A-4147-A177-3AD203B41FA5}">
                      <a16:colId xmlns:a16="http://schemas.microsoft.com/office/drawing/2014/main" val="1745446483"/>
                    </a:ext>
                  </a:extLst>
                </a:gridCol>
                <a:gridCol w="1392387">
                  <a:extLst>
                    <a:ext uri="{9D8B030D-6E8A-4147-A177-3AD203B41FA5}">
                      <a16:colId xmlns:a16="http://schemas.microsoft.com/office/drawing/2014/main" val="2545294947"/>
                    </a:ext>
                  </a:extLst>
                </a:gridCol>
              </a:tblGrid>
              <a:tr h="446662">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HOME Grant Allocation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$822,390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4861247"/>
                  </a:ext>
                </a:extLst>
              </a:tr>
              <a:tr h="388738">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Administration (10%)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$82,239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59097197"/>
                  </a:ext>
                </a:extLst>
              </a:tr>
              <a:tr h="339823">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Personnel/Administrative Costs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$82,239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22884484"/>
                  </a:ext>
                </a:extLst>
              </a:tr>
              <a:tr h="339823">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CHDO Set-Aside (15%)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$123,358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94923816"/>
                  </a:ext>
                </a:extLst>
              </a:tr>
              <a:tr h="339823">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CHDO Project Applications (15%)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$123,358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77779906"/>
                  </a:ext>
                </a:extLst>
              </a:tr>
              <a:tr h="362993">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CHDO Operating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$41,120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00188090"/>
                  </a:ext>
                </a:extLst>
              </a:tr>
              <a:tr h="362993">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CONSORTIUM SPLIT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$575,673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82243561"/>
                  </a:ext>
                </a:extLst>
              </a:tr>
              <a:tr h="388738">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City of Champaign (53.6%)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$308,651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59812024"/>
                  </a:ext>
                </a:extLst>
              </a:tr>
              <a:tr h="388738">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County (17%)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$97,864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90533753"/>
                  </a:ext>
                </a:extLst>
              </a:tr>
              <a:tr h="388738">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Urbana (29.4%)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$169,248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05340987"/>
                  </a:ext>
                </a:extLst>
              </a:tr>
              <a:tr h="552214">
                <a:tc>
                  <a:txBody>
                    <a:bodyPr/>
                    <a:lstStyle/>
                    <a:p>
                      <a:pPr marL="0" marR="0" algn="l">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a:effectLst/>
                        </a:rPr>
                        <a:t>TOTAL Budget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spcBef>
                          <a:spcPts val="0"/>
                        </a:spcBef>
                        <a:spcAft>
                          <a:spcPts val="0"/>
                        </a:spcAft>
                        <a:tabLst>
                          <a:tab pos="1143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Lst>
                      </a:pPr>
                      <a:r>
                        <a:rPr lang="en-US" sz="1100" dirty="0">
                          <a:effectLst/>
                        </a:rPr>
                        <a:t>$822,390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90782479"/>
                  </a:ext>
                </a:extLst>
              </a:tr>
            </a:tbl>
          </a:graphicData>
        </a:graphic>
      </p:graphicFrame>
    </p:spTree>
    <p:extLst>
      <p:ext uri="{BB962C8B-B14F-4D97-AF65-F5344CB8AC3E}">
        <p14:creationId xmlns:p14="http://schemas.microsoft.com/office/powerpoint/2010/main" val="3918341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Needs</a:t>
            </a:r>
            <a:endParaRPr lang="en-US" dirty="0"/>
          </a:p>
        </p:txBody>
      </p:sp>
      <p:sp>
        <p:nvSpPr>
          <p:cNvPr id="3" name="Content Placeholder 2"/>
          <p:cNvSpPr>
            <a:spLocks noGrp="1"/>
          </p:cNvSpPr>
          <p:nvPr>
            <p:ph idx="1"/>
          </p:nvPr>
        </p:nvSpPr>
        <p:spPr/>
        <p:txBody>
          <a:bodyPr/>
          <a:lstStyle/>
          <a:p>
            <a:r>
              <a:rPr lang="en-US" b="1" dirty="0" smtClean="0"/>
              <a:t>Housing </a:t>
            </a:r>
            <a:r>
              <a:rPr lang="en-US" b="1" dirty="0"/>
              <a:t>rehabilitation needs such as weatherization repairs, accessibility improvements </a:t>
            </a:r>
            <a:endParaRPr lang="en-US" b="1" dirty="0" smtClean="0"/>
          </a:p>
          <a:p>
            <a:endParaRPr lang="en-US" dirty="0"/>
          </a:p>
          <a:p>
            <a:pPr lvl="0"/>
            <a:r>
              <a:rPr lang="en-US" dirty="0"/>
              <a:t>Housing modifications to allow seniors to continue to live in their homes </a:t>
            </a:r>
            <a:endParaRPr lang="en-US" dirty="0" smtClean="0"/>
          </a:p>
          <a:p>
            <a:pPr lvl="0"/>
            <a:endParaRPr lang="en-US" dirty="0"/>
          </a:p>
          <a:p>
            <a:pPr lvl="0"/>
            <a:r>
              <a:rPr lang="en-US" dirty="0"/>
              <a:t>Emergency repairs such as roof, sewer, furnace, </a:t>
            </a:r>
            <a:r>
              <a:rPr lang="en-US" dirty="0" err="1"/>
              <a:t>etc</a:t>
            </a:r>
            <a:endParaRPr lang="en-US" dirty="0"/>
          </a:p>
        </p:txBody>
      </p:sp>
    </p:spTree>
    <p:extLst>
      <p:ext uri="{BB962C8B-B14F-4D97-AF65-F5344CB8AC3E}">
        <p14:creationId xmlns:p14="http://schemas.microsoft.com/office/powerpoint/2010/main" val="1850346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Needs Continued</a:t>
            </a:r>
            <a:endParaRPr lang="en-US" dirty="0"/>
          </a:p>
        </p:txBody>
      </p:sp>
      <p:sp>
        <p:nvSpPr>
          <p:cNvPr id="3" name="Content Placeholder 2"/>
          <p:cNvSpPr>
            <a:spLocks noGrp="1"/>
          </p:cNvSpPr>
          <p:nvPr>
            <p:ph idx="1"/>
          </p:nvPr>
        </p:nvSpPr>
        <p:spPr/>
        <p:txBody>
          <a:bodyPr/>
          <a:lstStyle/>
          <a:p>
            <a:pPr>
              <a:lnSpc>
                <a:spcPct val="150000"/>
              </a:lnSpc>
            </a:pPr>
            <a:r>
              <a:rPr lang="en-US" b="1" dirty="0"/>
              <a:t>Public Service Programs</a:t>
            </a:r>
            <a:endParaRPr lang="en-US" dirty="0"/>
          </a:p>
          <a:p>
            <a:pPr lvl="0">
              <a:lnSpc>
                <a:spcPct val="150000"/>
              </a:lnSpc>
            </a:pPr>
            <a:r>
              <a:rPr lang="en-US" b="1" dirty="0"/>
              <a:t> </a:t>
            </a:r>
            <a:r>
              <a:rPr lang="en-US" dirty="0"/>
              <a:t>Programs for youth – such as education, after-school programs were identified as a high priority</a:t>
            </a:r>
          </a:p>
          <a:p>
            <a:pPr lvl="0">
              <a:lnSpc>
                <a:spcPct val="150000"/>
              </a:lnSpc>
            </a:pPr>
            <a:r>
              <a:rPr lang="en-US" dirty="0"/>
              <a:t>Financial education to low income families</a:t>
            </a:r>
          </a:p>
          <a:p>
            <a:pPr lvl="0">
              <a:lnSpc>
                <a:spcPct val="150000"/>
              </a:lnSpc>
            </a:pPr>
            <a:r>
              <a:rPr lang="en-US" dirty="0"/>
              <a:t>Services to address homelessness</a:t>
            </a:r>
          </a:p>
          <a:p>
            <a:endParaRPr lang="en-US" dirty="0"/>
          </a:p>
        </p:txBody>
      </p:sp>
    </p:spTree>
    <p:extLst>
      <p:ext uri="{BB962C8B-B14F-4D97-AF65-F5344CB8AC3E}">
        <p14:creationId xmlns:p14="http://schemas.microsoft.com/office/powerpoint/2010/main" val="3913871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Needs Continued</a:t>
            </a:r>
          </a:p>
        </p:txBody>
      </p:sp>
      <p:sp>
        <p:nvSpPr>
          <p:cNvPr id="3" name="Content Placeholder 2"/>
          <p:cNvSpPr>
            <a:spLocks noGrp="1"/>
          </p:cNvSpPr>
          <p:nvPr>
            <p:ph idx="1"/>
          </p:nvPr>
        </p:nvSpPr>
        <p:spPr/>
        <p:txBody>
          <a:bodyPr/>
          <a:lstStyle/>
          <a:p>
            <a:pPr>
              <a:lnSpc>
                <a:spcPct val="150000"/>
              </a:lnSpc>
            </a:pPr>
            <a:r>
              <a:rPr lang="en-US" b="1" dirty="0"/>
              <a:t>Economic Development Opportunities</a:t>
            </a:r>
            <a:endParaRPr lang="en-US" dirty="0"/>
          </a:p>
          <a:p>
            <a:pPr lvl="0">
              <a:lnSpc>
                <a:spcPct val="150000"/>
              </a:lnSpc>
            </a:pPr>
            <a:r>
              <a:rPr lang="en-US" b="1" dirty="0"/>
              <a:t> </a:t>
            </a:r>
            <a:r>
              <a:rPr lang="en-US" dirty="0"/>
              <a:t>Funding to support programs or services that create business retention and/or jobs in low-moderate income neighborhoods.</a:t>
            </a:r>
          </a:p>
          <a:p>
            <a:endParaRPr lang="en-US" dirty="0"/>
          </a:p>
        </p:txBody>
      </p:sp>
    </p:spTree>
    <p:extLst>
      <p:ext uri="{BB962C8B-B14F-4D97-AF65-F5344CB8AC3E}">
        <p14:creationId xmlns:p14="http://schemas.microsoft.com/office/powerpoint/2010/main" val="1433182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1242</TotalTime>
  <Words>1589</Words>
  <Application>Microsoft Office PowerPoint</Application>
  <PresentationFormat>Widescreen</PresentationFormat>
  <Paragraphs>274</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Times New Roman</vt:lpstr>
      <vt:lpstr>Trebuchet MS</vt:lpstr>
      <vt:lpstr>Wingdings 3</vt:lpstr>
      <vt:lpstr>Facet</vt:lpstr>
      <vt:lpstr>Consolidated Plan &amp;</vt:lpstr>
      <vt:lpstr>Consolidated Plan </vt:lpstr>
      <vt:lpstr>Recommendation</vt:lpstr>
      <vt:lpstr>Consolidated Plan Timeline</vt:lpstr>
      <vt:lpstr>CDBG Budget FY 2020/2021</vt:lpstr>
      <vt:lpstr>HOME Budget – FY 2020/2021</vt:lpstr>
      <vt:lpstr>Priority Needs</vt:lpstr>
      <vt:lpstr>Priority Needs Continued</vt:lpstr>
      <vt:lpstr>Priority Needs Continued</vt:lpstr>
      <vt:lpstr>Priority Needs Continued</vt:lpstr>
      <vt:lpstr>Priority Needs (continued)</vt:lpstr>
      <vt:lpstr>Manuals/Procedures</vt:lpstr>
      <vt:lpstr>Recommendation</vt:lpstr>
      <vt:lpstr>CARES ACT    CDBG-CV </vt:lpstr>
      <vt:lpstr>Recommendation</vt:lpstr>
      <vt:lpstr>TIMELINE</vt:lpstr>
      <vt:lpstr>HUD Guidance</vt:lpstr>
      <vt:lpstr>Community Outreach</vt:lpstr>
      <vt:lpstr>Council Direction</vt:lpstr>
      <vt:lpstr>Identify Unmet Needs</vt:lpstr>
      <vt:lpstr>Housing Assistance</vt:lpstr>
      <vt:lpstr>Housing Assistance Program </vt:lpstr>
      <vt:lpstr>COVID-19 Tenant Based Rental Assistance  </vt:lpstr>
      <vt:lpstr>Housing Program  </vt:lpstr>
      <vt:lpstr>Small Business Assistance Program</vt:lpstr>
      <vt:lpstr>Small Business Assistance Program </vt:lpstr>
      <vt:lpstr>Proposed Small Business Programs  </vt:lpstr>
      <vt:lpstr>Recommendation</vt:lpstr>
    </vt:vector>
  </TitlesOfParts>
  <Company>City of Urbana,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CARES ACT    CDBG-CV</dc:title>
  <dc:creator>Dodd, Sheila</dc:creator>
  <cp:lastModifiedBy>Hundley, Wendy</cp:lastModifiedBy>
  <cp:revision>26</cp:revision>
  <dcterms:created xsi:type="dcterms:W3CDTF">2020-05-27T15:30:09Z</dcterms:created>
  <dcterms:modified xsi:type="dcterms:W3CDTF">2020-06-05T15:34:43Z</dcterms:modified>
</cp:coreProperties>
</file>